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66" r:id="rId3"/>
    <p:sldId id="295" r:id="rId4"/>
    <p:sldId id="296" r:id="rId5"/>
    <p:sldId id="297" r:id="rId6"/>
    <p:sldId id="298" r:id="rId7"/>
    <p:sldId id="286" r:id="rId8"/>
    <p:sldId id="300" r:id="rId9"/>
    <p:sldId id="287" r:id="rId10"/>
    <p:sldId id="304" r:id="rId11"/>
    <p:sldId id="288" r:id="rId12"/>
    <p:sldId id="301" r:id="rId13"/>
    <p:sldId id="302" r:id="rId14"/>
    <p:sldId id="303" r:id="rId15"/>
    <p:sldId id="285" r:id="rId16"/>
    <p:sldId id="289" r:id="rId17"/>
    <p:sldId id="299" r:id="rId18"/>
    <p:sldId id="284" r:id="rId19"/>
    <p:sldId id="307" r:id="rId20"/>
    <p:sldId id="305" r:id="rId21"/>
    <p:sldId id="262" r:id="rId22"/>
    <p:sldId id="290" r:id="rId23"/>
    <p:sldId id="291" r:id="rId24"/>
    <p:sldId id="308" r:id="rId25"/>
    <p:sldId id="292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71552" autoAdjust="0"/>
  </p:normalViewPr>
  <p:slideViewPr>
    <p:cSldViewPr>
      <p:cViewPr varScale="1">
        <p:scale>
          <a:sx n="89" d="100"/>
          <a:sy n="89" d="100"/>
        </p:scale>
        <p:origin x="-21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2E488-7190-4142-97A7-BE224D9E1526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ED5B9-81BB-48B6-988F-28AED73E88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4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topic slide: include that it concentrates on manual operation (i.e. tile-op)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29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this help students transition to 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84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JoystickDriver.c</a:t>
            </a:r>
            <a:r>
              <a:rPr lang="en-US" baseline="0" dirty="0" smtClean="0"/>
              <a:t> is included into both </a:t>
            </a:r>
            <a:r>
              <a:rPr lang="en-US" baseline="0" dirty="0" err="1" smtClean="0"/>
              <a:t>Autonomous.c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Manual.c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Common.h</a:t>
            </a:r>
            <a:r>
              <a:rPr lang="en-US" baseline="0" dirty="0" smtClean="0"/>
              <a:t> is included into both </a:t>
            </a:r>
            <a:r>
              <a:rPr lang="en-US" baseline="0" dirty="0" err="1" smtClean="0"/>
              <a:t>Autonomous.c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Manual.c</a:t>
            </a:r>
            <a:r>
              <a:rPr lang="en-US" baseline="0" dirty="0" smtClean="0"/>
              <a:t>.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Accelerometer.h</a:t>
            </a:r>
            <a:r>
              <a:rPr lang="en-US" baseline="0" dirty="0" smtClean="0"/>
              <a:t> is included into only </a:t>
            </a:r>
            <a:r>
              <a:rPr lang="en-US" baseline="0" dirty="0" err="1" smtClean="0"/>
              <a:t>common.h</a:t>
            </a:r>
            <a:r>
              <a:rPr lang="en-US" baseline="0" dirty="0" smtClean="0"/>
              <a:t>, but is indirectly included into both </a:t>
            </a:r>
            <a:r>
              <a:rPr lang="en-US" baseline="0" dirty="0" err="1" smtClean="0"/>
              <a:t>Autonomous.c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Manual.c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03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Setting it to zero or one causes the same behavior – hit the button once</a:t>
            </a:r>
            <a:r>
              <a:rPr lang="en-US" baseline="0" dirty="0" smtClean="0"/>
              <a:t> and the application stops.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63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18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Auto_routines.h</a:t>
            </a:r>
            <a:r>
              <a:rPr lang="en-US" dirty="0" smtClean="0"/>
              <a:t> is not provided with this presentation.</a:t>
            </a:r>
            <a:endParaRPr lang="en-US" baseline="0" dirty="0" smtClean="0"/>
          </a:p>
          <a:p>
            <a:r>
              <a:rPr lang="en-US" baseline="0" dirty="0" smtClean="0"/>
              <a:t>The autonomous routines are in auto_1.h, auto_2.h, and auto_3.h for presentation purposes.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48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dirty="0" err="1" smtClean="0"/>
              <a:t>nNxtButtonPressed</a:t>
            </a:r>
            <a:r>
              <a:rPr lang="en-US" baseline="0" dirty="0" smtClean="0"/>
              <a:t> will never be zero unless </a:t>
            </a:r>
            <a:r>
              <a:rPr lang="en-US" dirty="0" err="1" smtClean="0"/>
              <a:t>nNxtExitClicks</a:t>
            </a:r>
            <a:r>
              <a:rPr lang="en-US" dirty="0" smtClean="0"/>
              <a:t> is</a:t>
            </a:r>
            <a:r>
              <a:rPr lang="en-US" baseline="0" dirty="0" smtClean="0"/>
              <a:t> some value other than zero and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35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Don’t use the </a:t>
            </a:r>
            <a:r>
              <a:rPr lang="en-US" dirty="0" err="1" smtClean="0"/>
              <a:t>HiTechnic</a:t>
            </a:r>
            <a:r>
              <a:rPr lang="en-US" baseline="0" dirty="0" smtClean="0"/>
              <a:t> Sensors | </a:t>
            </a:r>
            <a:r>
              <a:rPr lang="en-US" baseline="0" dirty="0" err="1" smtClean="0"/>
              <a:t>HiTechnic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IRSeeker</a:t>
            </a:r>
            <a:r>
              <a:rPr lang="en-US" baseline="0" dirty="0" smtClean="0"/>
              <a:t> 600 or 1200.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21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ED5B9-81BB-48B6-988F-28AED73E886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50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7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5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8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4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8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4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4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C5B1-9A3E-402D-B8F9-C5A1F1B42E82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E17E5-49FA-43E7-B08F-EA2055D11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7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obotc.net/forums/viewtopic.php?f=1&amp;t=591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tc.net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ftcquestions@ssirobotics.the-spanglers.net" TargetMode="External"/><Relationship Id="rId5" Type="http://schemas.openxmlformats.org/officeDocument/2006/relationships/hyperlink" Target="http://www.ssirobotics.the-spanglers.net/Programming" TargetMode="External"/><Relationship Id="rId4" Type="http://schemas.openxmlformats.org/officeDocument/2006/relationships/hyperlink" Target="http://www.robotc.net/forums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8/85/ASCII_Code_Chart-Quick_ref_card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siRoboticsLogoNewLar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143000"/>
            <a:ext cx="3155950" cy="460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7772400" cy="1470025"/>
          </a:xfrm>
        </p:spPr>
        <p:txBody>
          <a:bodyPr/>
          <a:lstStyle/>
          <a:p>
            <a:r>
              <a:rPr lang="en-US" dirty="0" err="1" smtClean="0"/>
              <a:t>RobotC</a:t>
            </a:r>
            <a:r>
              <a:rPr lang="en-US" dirty="0" smtClean="0"/>
              <a:t> Advanced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0"/>
            <a:ext cx="5715000" cy="1752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SSI Robotics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September 7, 2013</a:t>
            </a:r>
          </a:p>
          <a:p>
            <a:pPr>
              <a:lnSpc>
                <a:spcPct val="80000"/>
              </a:lnSpc>
            </a:pPr>
            <a:r>
              <a:rPr lang="en-US" dirty="0"/>
              <a:t>Capitol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6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bDisplayDiagnostics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resides in </a:t>
            </a:r>
            <a:r>
              <a:rPr lang="en-US" dirty="0" err="1" smtClean="0"/>
              <a:t>JoystickDriver.h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set to true by default, so diagnostics (external battery level, NXT battery level, FMS message count, and file name) will be displayed on the NXT screen.</a:t>
            </a:r>
          </a:p>
          <a:p>
            <a:r>
              <a:rPr lang="en-US" dirty="0" smtClean="0"/>
              <a:t>Set it to false or call </a:t>
            </a:r>
            <a:r>
              <a:rPr lang="en-US" dirty="0" err="1" smtClean="0"/>
              <a:t>disableDiagnostics</a:t>
            </a:r>
            <a:r>
              <a:rPr lang="en-US" dirty="0"/>
              <a:t> </a:t>
            </a:r>
            <a:r>
              <a:rPr lang="en-US" dirty="0" smtClean="0"/>
              <a:t>if you want to exclusively use the screen.</a:t>
            </a:r>
          </a:p>
          <a:p>
            <a:r>
              <a:rPr lang="en-US" dirty="0" smtClean="0"/>
              <a:t>For this presentation, it has been set to false in the initialization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9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nNxtExitClicks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nNxtExitClicks</a:t>
            </a:r>
            <a:r>
              <a:rPr lang="en-US" dirty="0" smtClean="0"/>
              <a:t> is an intrinsic word defined in </a:t>
            </a:r>
            <a:r>
              <a:rPr lang="en-US" dirty="0" err="1" smtClean="0"/>
              <a:t>RobotCIntrinsics.c</a:t>
            </a:r>
            <a:r>
              <a:rPr lang="en-US" dirty="0" smtClean="0"/>
              <a:t>.  If you want more information on </a:t>
            </a:r>
            <a:r>
              <a:rPr lang="en-US" dirty="0"/>
              <a:t>intrinsic words, see </a:t>
            </a:r>
            <a:r>
              <a:rPr lang="en-US" sz="1900" dirty="0">
                <a:hlinkClick r:id="rId3"/>
              </a:rPr>
              <a:t>http://</a:t>
            </a:r>
            <a:r>
              <a:rPr lang="en-US" sz="1900" dirty="0" smtClean="0">
                <a:hlinkClick r:id="rId3"/>
              </a:rPr>
              <a:t>robotc.net/forums/viewtopic.php?f=1&amp;t=5915</a:t>
            </a:r>
            <a:endParaRPr lang="en-US" sz="1900" dirty="0" smtClean="0"/>
          </a:p>
          <a:p>
            <a:r>
              <a:rPr lang="en-US" dirty="0" smtClean="0"/>
              <a:t>It is used to prevent accidental program abortion.</a:t>
            </a:r>
          </a:p>
          <a:p>
            <a:r>
              <a:rPr lang="en-US" dirty="0"/>
              <a:t>Syntax: </a:t>
            </a:r>
            <a:r>
              <a:rPr lang="en-US" dirty="0" err="1"/>
              <a:t>nNxtExitClicks</a:t>
            </a:r>
            <a:r>
              <a:rPr lang="en-US" dirty="0"/>
              <a:t> = 3;</a:t>
            </a:r>
          </a:p>
          <a:p>
            <a:r>
              <a:rPr lang="en-US" dirty="0" smtClean="0"/>
              <a:t>The dark grey button will need to be pushed 3 times in rapid succession to exit the currently running application.</a:t>
            </a:r>
          </a:p>
          <a:p>
            <a:r>
              <a:rPr lang="en-US" dirty="0" smtClean="0"/>
              <a:t>Replace ‘3’ with some other number </a:t>
            </a:r>
            <a:r>
              <a:rPr lang="en-US" dirty="0"/>
              <a:t>[-32768, 32767] </a:t>
            </a:r>
            <a:r>
              <a:rPr lang="en-US" dirty="0" smtClean="0"/>
              <a:t>to change its behavior.  Note, if you choose a very large number (-1 for example), then you might as well pull the battery, stop the program with Robot C, etc…</a:t>
            </a:r>
          </a:p>
          <a:p>
            <a:r>
              <a:rPr lang="en-US" dirty="0" smtClean="0"/>
              <a:t>This statement can be placed in </a:t>
            </a:r>
            <a:r>
              <a:rPr lang="en-US" dirty="0" err="1" smtClean="0"/>
              <a:t>initialize_autonomous</a:t>
            </a:r>
            <a:r>
              <a:rPr lang="en-US" dirty="0" smtClean="0"/>
              <a:t> and </a:t>
            </a:r>
            <a:r>
              <a:rPr lang="en-US" dirty="0" err="1" smtClean="0"/>
              <a:t>initialize_manual</a:t>
            </a:r>
            <a:r>
              <a:rPr lang="en-US" dirty="0" smtClean="0"/>
              <a:t>, but there is a better way.</a:t>
            </a:r>
          </a:p>
        </p:txBody>
      </p:sp>
    </p:spTree>
    <p:extLst>
      <p:ext uri="{BB962C8B-B14F-4D97-AF65-F5344CB8AC3E}">
        <p14:creationId xmlns:p14="http://schemas.microsoft.com/office/powerpoint/2010/main" val="66536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nPowerDownDelayMinutes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Set this to zero to prevent the brick from sleeping during the match.  This tells the brick to never fall asleep.</a:t>
            </a:r>
          </a:p>
          <a:p>
            <a:r>
              <a:rPr lang="en-US" dirty="0" smtClean="0"/>
              <a:t>The inspection process includes a step that sets the brick’s sleep timer to never.</a:t>
            </a:r>
          </a:p>
          <a:p>
            <a:r>
              <a:rPr lang="en-US" dirty="0" smtClean="0"/>
              <a:t>If bricks are swapped, please visit inspection again, but also make sure that the sleep timer is set to never before a match.</a:t>
            </a:r>
          </a:p>
          <a:p>
            <a:r>
              <a:rPr lang="en-US" dirty="0" smtClean="0"/>
              <a:t>Similar NXT Battery and Power Controls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hese aren’t used, but might be fun reading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live, </a:t>
            </a:r>
            <a:r>
              <a:rPr lang="en-US" dirty="0" err="1" smtClean="0"/>
              <a:t>powerOff</a:t>
            </a:r>
            <a:r>
              <a:rPr lang="en-US" dirty="0" smtClean="0"/>
              <a:t>, </a:t>
            </a:r>
            <a:r>
              <a:rPr lang="en-US" dirty="0" err="1" smtClean="0"/>
              <a:t>bNoPowerDownOnACAdapter</a:t>
            </a:r>
            <a:r>
              <a:rPr lang="en-US" dirty="0" smtClean="0"/>
              <a:t>, </a:t>
            </a:r>
            <a:r>
              <a:rPr lang="en-US" dirty="0" err="1" smtClean="0"/>
              <a:t>bNxtRechargable</a:t>
            </a:r>
            <a:r>
              <a:rPr lang="en-US" dirty="0" smtClean="0"/>
              <a:t>, </a:t>
            </a:r>
            <a:r>
              <a:rPr lang="en-US" dirty="0" err="1" smtClean="0"/>
              <a:t>LowVoltageBatteryCountLimits</a:t>
            </a:r>
            <a:r>
              <a:rPr lang="en-US" dirty="0" smtClean="0"/>
              <a:t>, </a:t>
            </a:r>
            <a:r>
              <a:rPr lang="en-US" dirty="0" err="1" smtClean="0"/>
              <a:t>nAvgBatteryLevel</a:t>
            </a:r>
            <a:r>
              <a:rPr lang="en-US" dirty="0" smtClean="0"/>
              <a:t>, </a:t>
            </a:r>
            <a:r>
              <a:rPr lang="en-US" dirty="0" err="1" smtClean="0"/>
              <a:t>nImmediateBatteryLevel</a:t>
            </a:r>
            <a:r>
              <a:rPr lang="en-US" dirty="0" smtClean="0"/>
              <a:t>, </a:t>
            </a:r>
            <a:r>
              <a:rPr lang="en-US" dirty="0" err="1" smtClean="0"/>
              <a:t>externalBattery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6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bFloatDuringInactiveMotorPWM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set to true, the motors will float or coast when power is not applied.</a:t>
            </a:r>
          </a:p>
          <a:p>
            <a:r>
              <a:rPr lang="en-US" dirty="0" smtClean="0"/>
              <a:t>When set to false, the motors will brake when power is not applied.</a:t>
            </a:r>
          </a:p>
          <a:p>
            <a:r>
              <a:rPr lang="en-US" dirty="0" smtClean="0"/>
              <a:t>This is useful when you have spinning motors at the end of the match.  When set to true, the motors will slow to a stop, which prevent gear boxes from cracking.</a:t>
            </a:r>
          </a:p>
          <a:p>
            <a:r>
              <a:rPr lang="en-US" dirty="0" smtClean="0"/>
              <a:t>Careful, it is applied to ALL motors!</a:t>
            </a:r>
          </a:p>
        </p:txBody>
      </p:sp>
    </p:spTree>
    <p:extLst>
      <p:ext uri="{BB962C8B-B14F-4D97-AF65-F5344CB8AC3E}">
        <p14:creationId xmlns:p14="http://schemas.microsoft.com/office/powerpoint/2010/main" val="1568879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bMotorReflected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intrinsic word can be used instead of using the Motors and Sensor Setup menu.</a:t>
            </a:r>
          </a:p>
          <a:p>
            <a:r>
              <a:rPr lang="en-US" dirty="0" smtClean="0"/>
              <a:t>Syntax: </a:t>
            </a:r>
            <a:r>
              <a:rPr lang="en-US" dirty="0" err="1" smtClean="0"/>
              <a:t>bMotorReflected</a:t>
            </a:r>
            <a:r>
              <a:rPr lang="en-US" dirty="0" smtClean="0"/>
              <a:t>[</a:t>
            </a:r>
            <a:r>
              <a:rPr lang="en-US" dirty="0" err="1" smtClean="0"/>
              <a:t>name_of_motor</a:t>
            </a:r>
            <a:r>
              <a:rPr lang="en-US" dirty="0" smtClean="0"/>
              <a:t>] = true</a:t>
            </a:r>
          </a:p>
          <a:p>
            <a:r>
              <a:rPr lang="en-US" dirty="0" smtClean="0"/>
              <a:t>Set it to true and the applied power level will be automatically negated.</a:t>
            </a:r>
          </a:p>
          <a:p>
            <a:r>
              <a:rPr lang="en-US" dirty="0" smtClean="0"/>
              <a:t>Set it to false and the direction indicated by the sign of the power (positive drives the motor in one direction; negative, the other) is not modified.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92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Functions can reside in the same file as task main or reside in some other file, usually with a .h extension (‘h’ stands for header).  Though </a:t>
            </a:r>
            <a:r>
              <a:rPr lang="en-US" dirty="0" err="1" smtClean="0"/>
              <a:t>RobotC</a:t>
            </a:r>
            <a:r>
              <a:rPr lang="en-US" dirty="0" smtClean="0"/>
              <a:t> often includes ‘.c’ files into other ‘.c’ files.</a:t>
            </a:r>
          </a:p>
          <a:p>
            <a:r>
              <a:rPr lang="en-US" dirty="0" smtClean="0"/>
              <a:t>Suppose you want the exit click functionality to apply to both the autonomous main and manual main tasks.</a:t>
            </a:r>
          </a:p>
          <a:p>
            <a:r>
              <a:rPr lang="en-US" dirty="0" smtClean="0"/>
              <a:t>Perform the following</a:t>
            </a:r>
          </a:p>
          <a:p>
            <a:pPr lvl="1"/>
            <a:r>
              <a:rPr lang="en-US" dirty="0" smtClean="0"/>
              <a:t>Create a file called </a:t>
            </a:r>
            <a:r>
              <a:rPr lang="en-US" dirty="0" err="1" smtClean="0"/>
              <a:t>common_initialization.h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 the </a:t>
            </a:r>
            <a:r>
              <a:rPr lang="en-US" dirty="0" err="1" smtClean="0"/>
              <a:t>common_initialization</a:t>
            </a:r>
            <a:r>
              <a:rPr lang="en-US" dirty="0" smtClean="0"/>
              <a:t> function.</a:t>
            </a:r>
          </a:p>
          <a:p>
            <a:pPr lvl="1"/>
            <a:r>
              <a:rPr lang="en-US" dirty="0" smtClean="0"/>
              <a:t>Move </a:t>
            </a:r>
            <a:r>
              <a:rPr lang="en-US" dirty="0"/>
              <a:t>the ‘</a:t>
            </a:r>
            <a:r>
              <a:rPr lang="en-US" dirty="0" err="1" smtClean="0"/>
              <a:t>nNxtExitClicks</a:t>
            </a:r>
            <a:r>
              <a:rPr lang="en-US" dirty="0" smtClean="0"/>
              <a:t>’ statement from </a:t>
            </a:r>
            <a:r>
              <a:rPr lang="en-US" dirty="0" err="1" smtClean="0"/>
              <a:t>initialize_autonomous</a:t>
            </a:r>
            <a:r>
              <a:rPr lang="en-US" dirty="0" smtClean="0"/>
              <a:t> and </a:t>
            </a:r>
            <a:r>
              <a:rPr lang="en-US" dirty="0" err="1" smtClean="0"/>
              <a:t>initialize_manual</a:t>
            </a:r>
            <a:r>
              <a:rPr lang="en-US" dirty="0" smtClean="0"/>
              <a:t> to the new </a:t>
            </a:r>
            <a:r>
              <a:rPr lang="en-US" dirty="0" err="1" smtClean="0"/>
              <a:t>common_initialization</a:t>
            </a:r>
            <a:r>
              <a:rPr lang="en-US" dirty="0" smtClean="0"/>
              <a:t> function.</a:t>
            </a:r>
          </a:p>
          <a:p>
            <a:pPr lvl="1"/>
            <a:r>
              <a:rPr lang="en-US" dirty="0" smtClean="0"/>
              <a:t>Include the </a:t>
            </a:r>
            <a:r>
              <a:rPr lang="en-US" dirty="0" err="1" smtClean="0"/>
              <a:t>common_initialization</a:t>
            </a:r>
            <a:r>
              <a:rPr lang="en-US" dirty="0" smtClean="0"/>
              <a:t> header file into the autonomous and manual ‘.c’ files.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common_initialization</a:t>
            </a:r>
            <a:r>
              <a:rPr lang="en-US" dirty="0" smtClean="0"/>
              <a:t> from task main (both autonomous and manual).</a:t>
            </a:r>
          </a:p>
          <a:p>
            <a:r>
              <a:rPr lang="en-US" dirty="0" smtClean="0"/>
              <a:t>Note that the return statement is optional.</a:t>
            </a:r>
          </a:p>
          <a:p>
            <a:r>
              <a:rPr lang="en-US" dirty="0" smtClean="0"/>
              <a:t>Now, that’s slick.  </a:t>
            </a:r>
            <a:r>
              <a:rPr lang="en-US" dirty="0"/>
              <a:t>E</a:t>
            </a:r>
            <a:r>
              <a:rPr lang="en-US" dirty="0" smtClean="0"/>
              <a:t>xternal header files can also be used to manage multiple autonomous routines.</a:t>
            </a:r>
          </a:p>
        </p:txBody>
      </p:sp>
    </p:spTree>
    <p:extLst>
      <p:ext uri="{BB962C8B-B14F-4D97-AF65-F5344CB8AC3E}">
        <p14:creationId xmlns:p14="http://schemas.microsoft.com/office/powerpoint/2010/main" val="1539775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Suppose you have multiple autonomous routines, but you don’t want to use </a:t>
            </a:r>
            <a:r>
              <a:rPr lang="en-US" dirty="0" err="1" smtClean="0"/>
              <a:t>RobotC</a:t>
            </a:r>
            <a:r>
              <a:rPr lang="en-US" dirty="0" smtClean="0"/>
              <a:t> or the program chooser at the beginning of every match.</a:t>
            </a:r>
          </a:p>
          <a:p>
            <a:r>
              <a:rPr lang="en-US" dirty="0" smtClean="0"/>
              <a:t>Instead of writing the autonomous routines as separate ‘task main’s, write them using functions and call them from a single task main (in the autonomous template).</a:t>
            </a:r>
          </a:p>
          <a:p>
            <a:r>
              <a:rPr lang="en-US" dirty="0" smtClean="0"/>
              <a:t>The functions can all be in the same file as task main, all in a separate file (ex. </a:t>
            </a:r>
            <a:r>
              <a:rPr lang="en-US" dirty="0" err="1" smtClean="0"/>
              <a:t>auto_routines.h</a:t>
            </a:r>
            <a:r>
              <a:rPr lang="en-US" dirty="0" smtClean="0"/>
              <a:t>), or each in its own file (ex. auto_1.h, auto_2.h, etc.).  If they are in separate files, remember to include the function’s file(s) into the autonomous .c file.</a:t>
            </a:r>
          </a:p>
          <a:p>
            <a:r>
              <a:rPr lang="en-US" dirty="0" smtClean="0"/>
              <a:t>The buttons on the brick can be used to select which autonomous function that ‘task main’ calls.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13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NXT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nNxtButtonPressed</a:t>
            </a:r>
            <a:r>
              <a:rPr lang="en-US" dirty="0" smtClean="0"/>
              <a:t> indicates which button, if any, is being pressed.</a:t>
            </a:r>
          </a:p>
          <a:p>
            <a:r>
              <a:rPr lang="en-US" dirty="0" smtClean="0"/>
              <a:t>A value of 3 indicates that the large orange button is being pressed; 2 is the light grey button to the left of the orange button; 3, the light grey button to the right of the orange button; 0, the dark grey button below the orange button; -1, no button is being pressed.</a:t>
            </a:r>
          </a:p>
          <a:p>
            <a:r>
              <a:rPr lang="en-US" dirty="0" smtClean="0"/>
              <a:t>Note that the button code is in a do-while loop.  That loop executes so quickly, that multiple </a:t>
            </a:r>
            <a:r>
              <a:rPr lang="en-US" dirty="0" smtClean="0"/>
              <a:t>button </a:t>
            </a:r>
            <a:r>
              <a:rPr lang="en-US" dirty="0" smtClean="0"/>
              <a:t>presses would </a:t>
            </a:r>
            <a:r>
              <a:rPr lang="en-US" dirty="0" smtClean="0"/>
              <a:t>register.  </a:t>
            </a:r>
            <a:r>
              <a:rPr lang="en-US" smtClean="0"/>
              <a:t>The </a:t>
            </a:r>
            <a:r>
              <a:rPr lang="en-US" dirty="0" smtClean="0"/>
              <a:t>toggle variable prevents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37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Sensors (An Accelerometer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Suppose you want to maintain a list of the last 16 readings from an accelerometer.  This can be incorporated into the main task, but…</a:t>
            </a:r>
          </a:p>
          <a:p>
            <a:pPr lvl="1"/>
            <a:r>
              <a:rPr lang="en-US" dirty="0" smtClean="0"/>
              <a:t>It will be harder to maintain this code as the size of your program grows larger.</a:t>
            </a:r>
          </a:p>
          <a:p>
            <a:pPr lvl="1"/>
            <a:r>
              <a:rPr lang="en-US" dirty="0" smtClean="0"/>
              <a:t>The same code might be needed in autonomous and manual operation.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initialize_the_accelerometer</a:t>
            </a:r>
            <a:r>
              <a:rPr lang="en-US" dirty="0" smtClean="0"/>
              <a:t> function resides in </a:t>
            </a:r>
            <a:r>
              <a:rPr lang="en-US" dirty="0" err="1" smtClean="0"/>
              <a:t>accelerometer.h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requires a driver supplied in the </a:t>
            </a:r>
            <a:r>
              <a:rPr lang="en-US" dirty="0" err="1"/>
              <a:t>RobotC</a:t>
            </a:r>
            <a:r>
              <a:rPr lang="en-US" dirty="0"/>
              <a:t> </a:t>
            </a:r>
            <a:r>
              <a:rPr lang="en-US" b="1" u="sng" dirty="0"/>
              <a:t>example</a:t>
            </a:r>
            <a:r>
              <a:rPr lang="en-US" dirty="0"/>
              <a:t> ‘drivers’ folder called </a:t>
            </a:r>
            <a:r>
              <a:rPr lang="en-US" dirty="0" err="1"/>
              <a:t>hitechnic-accelerometer.h</a:t>
            </a:r>
            <a:r>
              <a:rPr lang="en-US" dirty="0"/>
              <a:t>.  You can copy and paste that file into your source directory or modify the include statement to indicate the location of the driver’s header file.</a:t>
            </a:r>
          </a:p>
          <a:p>
            <a:pPr lvl="1"/>
            <a:r>
              <a:rPr lang="en-US" dirty="0"/>
              <a:t>#include “Sample Programs/NXT/3</a:t>
            </a:r>
            <a:r>
              <a:rPr lang="en-US" baseline="30000" dirty="0"/>
              <a:t>rd</a:t>
            </a:r>
            <a:r>
              <a:rPr lang="en-US" dirty="0"/>
              <a:t> Party Sensor Drivers/drivers/</a:t>
            </a:r>
            <a:r>
              <a:rPr lang="en-US" dirty="0" err="1"/>
              <a:t>hitechnic-accelerometer.h</a:t>
            </a:r>
            <a:r>
              <a:rPr lang="en-US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61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Pragmas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motor and sensors dialog can be used to configure the accelerometer to a sensor port.</a:t>
            </a:r>
          </a:p>
          <a:p>
            <a:pPr lvl="1"/>
            <a:r>
              <a:rPr lang="en-US" dirty="0" smtClean="0"/>
              <a:t>Do NOT use </a:t>
            </a:r>
            <a:r>
              <a:rPr lang="en-US" dirty="0" err="1" smtClean="0"/>
              <a:t>HiTechnic</a:t>
            </a:r>
            <a:r>
              <a:rPr lang="en-US" dirty="0" smtClean="0"/>
              <a:t> Sensors | </a:t>
            </a:r>
            <a:r>
              <a:rPr lang="en-US" dirty="0" err="1" smtClean="0"/>
              <a:t>HiTechnic</a:t>
            </a:r>
            <a:r>
              <a:rPr lang="en-US" dirty="0" smtClean="0"/>
              <a:t> </a:t>
            </a:r>
            <a:r>
              <a:rPr lang="en-US" dirty="0" err="1" smtClean="0"/>
              <a:t>Accel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pragmas at the top of </a:t>
            </a:r>
            <a:r>
              <a:rPr lang="en-US" dirty="0" err="1" smtClean="0"/>
              <a:t>autonomous.c</a:t>
            </a:r>
            <a:r>
              <a:rPr lang="en-US" dirty="0" smtClean="0"/>
              <a:t> (and </a:t>
            </a:r>
            <a:r>
              <a:rPr lang="en-US" dirty="0" err="1" smtClean="0"/>
              <a:t>manual.c</a:t>
            </a:r>
            <a:r>
              <a:rPr lang="en-US" dirty="0" smtClean="0"/>
              <a:t>) need to have a line for the sensor.</a:t>
            </a:r>
          </a:p>
          <a:p>
            <a:pPr lvl="1"/>
            <a:r>
              <a:rPr lang="en-US" dirty="0" smtClean="0"/>
              <a:t>Note the third parameter “Accelerometer”.  It is the name assigned to the sensor on sensor port 1.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initialize_the_accelerometer</a:t>
            </a:r>
            <a:r>
              <a:rPr lang="en-US" dirty="0" smtClean="0"/>
              <a:t> and </a:t>
            </a:r>
            <a:r>
              <a:rPr lang="en-US" dirty="0" err="1" smtClean="0"/>
              <a:t>update_sensors</a:t>
            </a:r>
            <a:r>
              <a:rPr lang="en-US" dirty="0" smtClean="0"/>
              <a:t> functions require the third parameter.</a:t>
            </a:r>
          </a:p>
          <a:p>
            <a:pPr lvl="1"/>
            <a:r>
              <a:rPr lang="en-US" dirty="0" smtClean="0"/>
              <a:t>It is case sensitive.</a:t>
            </a:r>
          </a:p>
          <a:p>
            <a:r>
              <a:rPr lang="en-US" b="1" u="sng" dirty="0" smtClean="0"/>
              <a:t>It is important that changes made to the pragmas in one template are applied appropriately to the other template.</a:t>
            </a:r>
          </a:p>
          <a:p>
            <a:pPr lvl="1"/>
            <a:r>
              <a:rPr lang="en-US" dirty="0" smtClean="0"/>
              <a:t>An exception are pragmas that aren’t used by the other template, but in GENERAL, the auto and manual should be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3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55000" lnSpcReduction="20000"/>
          </a:bodyPr>
          <a:lstStyle/>
          <a:p>
            <a:r>
              <a:rPr lang="en-US" dirty="0"/>
              <a:t>Variables Types</a:t>
            </a:r>
          </a:p>
          <a:p>
            <a:pPr lvl="1"/>
            <a:r>
              <a:rPr lang="en-US" dirty="0" err="1"/>
              <a:t>bool</a:t>
            </a:r>
            <a:r>
              <a:rPr lang="en-US" dirty="0"/>
              <a:t>, byte, char, float, long, </a:t>
            </a:r>
            <a:r>
              <a:rPr lang="en-US" dirty="0" err="1"/>
              <a:t>int</a:t>
            </a:r>
            <a:r>
              <a:rPr lang="en-US" dirty="0"/>
              <a:t>, short,  string, word, </a:t>
            </a:r>
            <a:r>
              <a:rPr lang="en-US" dirty="0" err="1"/>
              <a:t>ubyte</a:t>
            </a:r>
            <a:r>
              <a:rPr lang="en-US" dirty="0"/>
              <a:t>, void</a:t>
            </a:r>
          </a:p>
          <a:p>
            <a:r>
              <a:rPr lang="en-US" dirty="0"/>
              <a:t>Conditional Statements</a:t>
            </a:r>
          </a:p>
          <a:p>
            <a:pPr lvl="1"/>
            <a:r>
              <a:rPr lang="en-US" dirty="0"/>
              <a:t>do-while, for, if-else, switch, </a:t>
            </a:r>
            <a:r>
              <a:rPr lang="en-US" dirty="0" smtClean="0"/>
              <a:t>while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#else #</a:t>
            </a:r>
            <a:r>
              <a:rPr lang="en-US" dirty="0" err="1" smtClean="0"/>
              <a:t>endif</a:t>
            </a:r>
            <a:endParaRPr lang="en-US" dirty="0"/>
          </a:p>
          <a:p>
            <a:r>
              <a:rPr lang="en-US" dirty="0" smtClean="0"/>
              <a:t>Initialization</a:t>
            </a:r>
          </a:p>
          <a:p>
            <a:pPr lvl="1"/>
            <a:r>
              <a:rPr lang="en-US" dirty="0"/>
              <a:t>Header files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Accidental program abortion</a:t>
            </a:r>
          </a:p>
          <a:p>
            <a:pPr lvl="1"/>
            <a:r>
              <a:rPr lang="en-US" dirty="0" smtClean="0"/>
              <a:t>Automatic brick power down</a:t>
            </a:r>
            <a:endParaRPr lang="en-US" dirty="0"/>
          </a:p>
          <a:p>
            <a:r>
              <a:rPr lang="en-US" dirty="0"/>
              <a:t>Autonomous Input </a:t>
            </a:r>
            <a:endParaRPr lang="en-US" dirty="0" smtClean="0"/>
          </a:p>
          <a:p>
            <a:pPr lvl="1"/>
            <a:r>
              <a:rPr lang="en-US" dirty="0" smtClean="0"/>
              <a:t>NXT Buttons</a:t>
            </a:r>
          </a:p>
          <a:p>
            <a:r>
              <a:rPr lang="en-US" dirty="0" smtClean="0"/>
              <a:t>Tasks</a:t>
            </a:r>
          </a:p>
          <a:p>
            <a:r>
              <a:rPr lang="en-US" dirty="0" smtClean="0"/>
              <a:t>Waiting</a:t>
            </a:r>
          </a:p>
          <a:p>
            <a:r>
              <a:rPr lang="en-US" dirty="0" smtClean="0"/>
              <a:t>Motor Functions</a:t>
            </a:r>
          </a:p>
          <a:p>
            <a:pPr lvl="1"/>
            <a:r>
              <a:rPr lang="en-US" dirty="0" err="1" smtClean="0"/>
              <a:t>bFloatDuringInactiveMotorPWM</a:t>
            </a:r>
            <a:endParaRPr lang="en-US" dirty="0" smtClean="0"/>
          </a:p>
          <a:p>
            <a:pPr lvl="1"/>
            <a:r>
              <a:rPr lang="en-US" dirty="0" err="1" smtClean="0"/>
              <a:t>bMotorReflected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20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Tasking allows </a:t>
            </a:r>
            <a:r>
              <a:rPr lang="en-US" dirty="0" smtClean="0"/>
              <a:t>code </a:t>
            </a:r>
            <a:r>
              <a:rPr lang="en-US" dirty="0"/>
              <a:t>to be placed into a “function” that runs “concurrently” with </a:t>
            </a:r>
            <a:r>
              <a:rPr lang="en-US" dirty="0" smtClean="0"/>
              <a:t>the main task.</a:t>
            </a:r>
            <a:endParaRPr lang="en-US" dirty="0"/>
          </a:p>
          <a:p>
            <a:r>
              <a:rPr lang="en-US" dirty="0"/>
              <a:t>Ten tasks at most can be executed concurrently within an NXT user program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/>
              <a:t>StartTask</a:t>
            </a:r>
            <a:r>
              <a:rPr lang="en-US" dirty="0"/>
              <a:t> intrinsic function takes one parameter, the name of the task.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t_update_sensors</a:t>
            </a:r>
            <a:r>
              <a:rPr lang="en-US" dirty="0" smtClean="0"/>
              <a:t> task calculates the average accelerometer values over the past 16 iterations.</a:t>
            </a:r>
          </a:p>
          <a:p>
            <a:r>
              <a:rPr lang="en-US" dirty="0" smtClean="0"/>
              <a:t>It can be started before the </a:t>
            </a:r>
            <a:r>
              <a:rPr lang="en-US" dirty="0" err="1" smtClean="0"/>
              <a:t>waitForStart</a:t>
            </a:r>
            <a:r>
              <a:rPr lang="en-US" dirty="0" smtClean="0"/>
              <a:t> call.</a:t>
            </a:r>
          </a:p>
          <a:p>
            <a:pPr lvl="1"/>
            <a:r>
              <a:rPr lang="en-US" dirty="0" smtClean="0"/>
              <a:t>Tasks can be started there as long as robot movement doesn’t result.  Robots must stay within the 18 inch cube until started and they must not move parts until AFTER </a:t>
            </a:r>
            <a:r>
              <a:rPr lang="en-US" dirty="0" err="1" smtClean="0"/>
              <a:t>waitForStart</a:t>
            </a:r>
            <a:r>
              <a:rPr lang="en-US" dirty="0" smtClean="0"/>
              <a:t> is called.</a:t>
            </a:r>
          </a:p>
        </p:txBody>
      </p:sp>
    </p:spTree>
    <p:extLst>
      <p:ext uri="{BB962C8B-B14F-4D97-AF65-F5344CB8AC3E}">
        <p14:creationId xmlns:p14="http://schemas.microsoft.com/office/powerpoint/2010/main" val="711316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waitForStart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the autonomous and manual templates call </a:t>
            </a:r>
            <a:r>
              <a:rPr lang="en-US" dirty="0" err="1" smtClean="0"/>
              <a:t>waitForStart</a:t>
            </a:r>
            <a:r>
              <a:rPr lang="en-US" dirty="0" smtClean="0"/>
              <a:t>.  This macro executes until the FCS sends the begin-the-match signal.</a:t>
            </a:r>
          </a:p>
          <a:p>
            <a:r>
              <a:rPr lang="en-US" dirty="0" smtClean="0"/>
              <a:t>Both templates then use an infinite loop to execute code to make the robot do something.</a:t>
            </a:r>
          </a:p>
          <a:p>
            <a:r>
              <a:rPr lang="en-US" dirty="0" smtClean="0"/>
              <a:t>What can be done in that loop?  Let’s see!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58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Infinite </a:t>
            </a:r>
            <a:r>
              <a:rPr lang="en-US" dirty="0"/>
              <a:t>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is where input is processed.  Input can come from sensors on the robot or commands from the joystick controllers.</a:t>
            </a:r>
          </a:p>
          <a:p>
            <a:r>
              <a:rPr lang="en-US" dirty="0" smtClean="0"/>
              <a:t>This is where you will place autonomous and manual code.  If you have written your autonomous routine as a task, this loop is still required, so the task will not be killed when task main returns.</a:t>
            </a:r>
          </a:p>
          <a:p>
            <a:pPr lvl="1"/>
            <a:r>
              <a:rPr lang="en-US" dirty="0"/>
              <a:t>For example, the autonomous functions </a:t>
            </a:r>
            <a:r>
              <a:rPr lang="en-US" dirty="0" smtClean="0"/>
              <a:t>display the values of the global variables maintained by </a:t>
            </a:r>
            <a:r>
              <a:rPr lang="en-US" dirty="0" err="1" smtClean="0"/>
              <a:t>t_update_accelerometer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allow other tasks a chance to execute, a wait can be inserted that causes the main task to “sleep</a:t>
            </a:r>
            <a:r>
              <a:rPr lang="en-US" dirty="0" smtClean="0"/>
              <a:t>”.</a:t>
            </a:r>
          </a:p>
          <a:p>
            <a:pPr lvl="1"/>
            <a:r>
              <a:rPr lang="en-US" dirty="0"/>
              <a:t>“wait10Msec(X);”  </a:t>
            </a:r>
            <a:r>
              <a:rPr lang="en-US" dirty="0" smtClean="0"/>
              <a:t>- replace </a:t>
            </a:r>
            <a:r>
              <a:rPr lang="en-US" dirty="0"/>
              <a:t>‘X’ with the amount of sleep time in the </a:t>
            </a:r>
            <a:r>
              <a:rPr lang="en-US" dirty="0" smtClean="0"/>
              <a:t>statement.</a:t>
            </a:r>
          </a:p>
          <a:p>
            <a:pPr lvl="1"/>
            <a:r>
              <a:rPr lang="en-US" dirty="0" err="1" smtClean="0"/>
              <a:t>abortTimeslice</a:t>
            </a:r>
            <a:r>
              <a:rPr lang="en-US" dirty="0" smtClean="0"/>
              <a:t> (); // Allows other waiting threads to execute.</a:t>
            </a:r>
          </a:p>
          <a:p>
            <a:r>
              <a:rPr lang="en-US" dirty="0" smtClean="0"/>
              <a:t>Let’s look at some manual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85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Processing Joystick Controller Joysticks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To obtain joystick controller </a:t>
            </a:r>
            <a:r>
              <a:rPr lang="en-US" dirty="0" smtClean="0"/>
              <a:t>input, </a:t>
            </a:r>
            <a:r>
              <a:rPr lang="en-US" dirty="0"/>
              <a:t>use the intrinsic function </a:t>
            </a:r>
            <a:r>
              <a:rPr lang="en-US" dirty="0" err="1"/>
              <a:t>getJoystickSettings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four joysticks available at a competition: two on controller 1 (x and y) and two on controller 2 (x and y).</a:t>
            </a:r>
          </a:p>
          <a:p>
            <a:r>
              <a:rPr lang="en-US" dirty="0" smtClean="0"/>
              <a:t>The y-axis is away and toward the human operator and has the range [+127,-128].  Negative is toward the human, positive is away from the human.</a:t>
            </a:r>
          </a:p>
          <a:p>
            <a:r>
              <a:rPr lang="en-US" dirty="0" smtClean="0"/>
              <a:t>A joystick very RARELY equals zero when it is being neither pushed nor pulled.</a:t>
            </a:r>
          </a:p>
          <a:p>
            <a:r>
              <a:rPr lang="en-US" dirty="0" smtClean="0"/>
              <a:t>Using the highest 99 positive values and lowest 99 negative values of the joystick to drive a DC motor provides a dead-zone (i.e. a power of zero is applied to the motor).</a:t>
            </a:r>
          </a:p>
          <a:p>
            <a:pPr lvl="1"/>
            <a:r>
              <a:rPr lang="en-US" dirty="0" smtClean="0"/>
              <a:t>[109,127] drives the motor in the “positive” direction at a power level of [1,100].</a:t>
            </a:r>
          </a:p>
          <a:p>
            <a:pPr lvl="1"/>
            <a:r>
              <a:rPr lang="en-US" dirty="0" smtClean="0"/>
              <a:t>[-109,-127</a:t>
            </a:r>
            <a:r>
              <a:rPr lang="en-US" dirty="0"/>
              <a:t>] drives the motor in the </a:t>
            </a:r>
            <a:r>
              <a:rPr lang="en-US" dirty="0" smtClean="0"/>
              <a:t>“negative</a:t>
            </a:r>
            <a:r>
              <a:rPr lang="en-US" dirty="0"/>
              <a:t>” direction at a power level of [1,100</a:t>
            </a:r>
            <a:r>
              <a:rPr lang="en-US" dirty="0" smtClean="0"/>
              <a:t>].</a:t>
            </a:r>
          </a:p>
          <a:p>
            <a:pPr lvl="1"/>
            <a:r>
              <a:rPr lang="en-US" dirty="0" smtClean="0"/>
              <a:t>This is a very simple algorithm for mapping joystick positions to motor power.  There are others to drive the robot at a slow speed and high speed, exponential speeds, </a:t>
            </a:r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x-axis </a:t>
            </a:r>
            <a:r>
              <a:rPr lang="en-US" dirty="0"/>
              <a:t>is left and </a:t>
            </a:r>
            <a:r>
              <a:rPr lang="en-US" dirty="0" smtClean="0"/>
              <a:t>right</a:t>
            </a:r>
            <a:r>
              <a:rPr lang="en-US" dirty="0"/>
              <a:t> </a:t>
            </a:r>
            <a:r>
              <a:rPr lang="en-US" dirty="0" smtClean="0"/>
              <a:t>and has the range [-128, 127].  Negative is left, positive is right.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00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Processing Joystick Controller </a:t>
            </a:r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obtain joystick controller </a:t>
            </a:r>
            <a:r>
              <a:rPr lang="en-US" dirty="0" smtClean="0"/>
              <a:t>button values, </a:t>
            </a:r>
            <a:r>
              <a:rPr lang="en-US" dirty="0"/>
              <a:t>use the intrinsic function </a:t>
            </a:r>
            <a:r>
              <a:rPr lang="en-US" dirty="0" err="1" smtClean="0"/>
              <a:t>getJoystickSettings</a:t>
            </a:r>
            <a:r>
              <a:rPr lang="en-US" dirty="0" smtClean="0"/>
              <a:t> (only a single call is necessary to obtain the joystick and button values).</a:t>
            </a:r>
          </a:p>
          <a:p>
            <a:r>
              <a:rPr lang="en-US" dirty="0" smtClean="0"/>
              <a:t>The joy1Btn and joy2Btn functions return a </a:t>
            </a:r>
            <a:r>
              <a:rPr lang="en-US" dirty="0" err="1" smtClean="0"/>
              <a:t>boolean</a:t>
            </a:r>
            <a:r>
              <a:rPr lang="en-US" dirty="0" smtClean="0"/>
              <a:t>, which indicates whether a button is being pressed.  The controller buttons are numbered 1-10.  Supply these as parameters.</a:t>
            </a:r>
          </a:p>
          <a:p>
            <a:r>
              <a:rPr lang="en-US" dirty="0" smtClean="0"/>
              <a:t>The presentation code uses joy1Btn (5) != false).  If the button is being pressed then the first block of code will be executed. </a:t>
            </a:r>
            <a:r>
              <a:rPr lang="en-US" dirty="0"/>
              <a:t> </a:t>
            </a:r>
            <a:r>
              <a:rPr lang="en-US" dirty="0" smtClean="0"/>
              <a:t>If false, then the second block.  Many compilers (i.e. processors) can test “!=“ faster than “==“.  Keep in mind that the conditional will need to test for the opposite condition.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87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Sensor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times, sensors can be processed directly in the infinite loop.</a:t>
            </a:r>
          </a:p>
          <a:p>
            <a:pPr lvl="1"/>
            <a:r>
              <a:rPr lang="en-US" dirty="0" smtClean="0"/>
              <a:t>Run a motor until a touch sensor has been triggered.</a:t>
            </a:r>
          </a:p>
          <a:p>
            <a:pPr lvl="1"/>
            <a:r>
              <a:rPr lang="en-US" dirty="0" smtClean="0"/>
              <a:t>Turn a light on when the magnetic sensor detects a magnet.</a:t>
            </a:r>
          </a:p>
          <a:p>
            <a:r>
              <a:rPr lang="en-US" dirty="0" smtClean="0"/>
              <a:t>Sometimes, it is better to place the code in a task as in the accelerometer example.</a:t>
            </a:r>
          </a:p>
        </p:txBody>
      </p:sp>
    </p:spTree>
    <p:extLst>
      <p:ext uri="{BB962C8B-B14F-4D97-AF65-F5344CB8AC3E}">
        <p14:creationId xmlns:p14="http://schemas.microsoft.com/office/powerpoint/2010/main" val="1135644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RobotC.net</a:t>
            </a:r>
          </a:p>
          <a:p>
            <a:r>
              <a:rPr lang="en-US" dirty="0" smtClean="0"/>
              <a:t>Webpages</a:t>
            </a:r>
          </a:p>
          <a:p>
            <a:pPr lvl="1"/>
            <a:r>
              <a:rPr lang="en-US" dirty="0" smtClean="0">
                <a:hlinkClick r:id="rId3"/>
              </a:rPr>
              <a:t>www.robotc.net</a:t>
            </a:r>
            <a:endParaRPr lang="en-US" dirty="0"/>
          </a:p>
          <a:p>
            <a:r>
              <a:rPr lang="en-US" dirty="0" smtClean="0"/>
              <a:t>Forums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www.robotc.net/forums/index.php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SSI Robotics</a:t>
            </a:r>
          </a:p>
          <a:p>
            <a:r>
              <a:rPr lang="en-US" sz="2800" dirty="0" smtClean="0"/>
              <a:t>Webpages</a:t>
            </a:r>
            <a:endParaRPr lang="en-US" sz="2800" dirty="0"/>
          </a:p>
          <a:p>
            <a:pPr lvl="1"/>
            <a:r>
              <a:rPr lang="en-US" dirty="0" smtClean="0">
                <a:hlinkClick r:id="rId5"/>
              </a:rPr>
              <a:t>www.ssirobotics.the-spanglers.net/Programming</a:t>
            </a:r>
            <a:endParaRPr lang="en-US" dirty="0" smtClean="0"/>
          </a:p>
          <a:p>
            <a:r>
              <a:rPr lang="en-US" dirty="0" smtClean="0"/>
              <a:t>E-Mail</a:t>
            </a:r>
            <a:endParaRPr lang="en-US" dirty="0"/>
          </a:p>
          <a:p>
            <a:pPr lvl="1"/>
            <a:r>
              <a:rPr lang="en-US" sz="2400" dirty="0">
                <a:hlinkClick r:id="rId6"/>
              </a:rPr>
              <a:t>ftcquestions@ssirobotics.the-spanglers.net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bool</a:t>
            </a:r>
            <a:r>
              <a:rPr lang="en-US" dirty="0" smtClean="0"/>
              <a:t> - 0=false, everything else is true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byte - [-128,127] - 8 bits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char - same as byte, but the value represents a character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float - 32 bits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long - [-2147483648,2147483647] - 32 bits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int</a:t>
            </a:r>
            <a:r>
              <a:rPr lang="en-US" dirty="0" smtClean="0"/>
              <a:t> - [-32768, 32767] - 16 bits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short - same as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string - array of characters - null terminated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word - same as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ubyte</a:t>
            </a:r>
            <a:r>
              <a:rPr lang="en-US" dirty="0" smtClean="0"/>
              <a:t> - [0,255] - 8 bits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void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861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1981200" cy="609600"/>
          </a:xfrm>
        </p:spPr>
        <p:txBody>
          <a:bodyPr/>
          <a:lstStyle/>
          <a:p>
            <a:r>
              <a:rPr lang="en-US" dirty="0" smtClean="0"/>
              <a:t>42 = ‘B’</a:t>
            </a:r>
            <a:endParaRPr lang="en-US" dirty="0"/>
          </a:p>
        </p:txBody>
      </p:sp>
      <p:pic>
        <p:nvPicPr>
          <p:cNvPr id="1026" name="Picture 2" descr="File:ASCII Code Chart-Quick ref car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70" y="1143000"/>
            <a:ext cx="6732530" cy="488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30270" y="6248400"/>
            <a:ext cx="8408930" cy="30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http://en.wikipedia.org/wiki/File:ASCII_Code_Chart-Quick_ref_card.jpg</a:t>
            </a:r>
          </a:p>
        </p:txBody>
      </p:sp>
    </p:spTree>
    <p:extLst>
      <p:ext uri="{BB962C8B-B14F-4D97-AF65-F5344CB8AC3E}">
        <p14:creationId xmlns:p14="http://schemas.microsoft.com/office/powerpoint/2010/main" val="243574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if-else - determines which action is performed based on a test (NXT button example)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switch</a:t>
            </a:r>
            <a:r>
              <a:rPr lang="en-US" dirty="0"/>
              <a:t> </a:t>
            </a:r>
            <a:r>
              <a:rPr lang="en-US" dirty="0" smtClean="0"/>
              <a:t>- determines which action is performed based on a value (autonomous activation example)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do-while - performs an action one or more times (NXT button example) </a:t>
            </a: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while - performs an action zero or more times based on a test (infinite manual loop example)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- performs an action zero or more times based on </a:t>
            </a:r>
            <a:r>
              <a:rPr lang="en-US" dirty="0" smtClean="0"/>
              <a:t>an incremental value (accelerometer initialization example)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0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0292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Autonomous.c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0800" y="50292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Manual.c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6217166"/>
            <a:ext cx="345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| New | User Control Template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184900"/>
            <a:ext cx="3493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| New | Autonomous Template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71831" y="37338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common.h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71831" y="2667000"/>
            <a:ext cx="52512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File | New | New File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- OR –</a:t>
            </a:r>
          </a:p>
          <a:p>
            <a:pPr algn="ctr"/>
            <a:r>
              <a:rPr lang="en-US" dirty="0" smtClean="0"/>
              <a:t>Window Explorer | Right Click | New | Text Document</a:t>
            </a:r>
            <a:endParaRPr lang="en-US" dirty="0"/>
          </a:p>
        </p:txBody>
      </p:sp>
      <p:cxnSp>
        <p:nvCxnSpPr>
          <p:cNvPr id="17" name="Elbow Connector 16"/>
          <p:cNvCxnSpPr>
            <a:stCxn id="4" idx="0"/>
            <a:endCxn id="9" idx="2"/>
          </p:cNvCxnSpPr>
          <p:nvPr/>
        </p:nvCxnSpPr>
        <p:spPr>
          <a:xfrm rot="5400000" flipH="1" flipV="1">
            <a:off x="2117015" y="4359985"/>
            <a:ext cx="381000" cy="9574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0"/>
            <a:endCxn id="9" idx="2"/>
          </p:cNvCxnSpPr>
          <p:nvPr/>
        </p:nvCxnSpPr>
        <p:spPr>
          <a:xfrm rot="16200000" flipV="1">
            <a:off x="4860216" y="2574215"/>
            <a:ext cx="381000" cy="452896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657600" y="14478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JoystickDriver.c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115723" y="1447800"/>
            <a:ext cx="20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Installs with Robot C</a:t>
            </a:r>
            <a:endParaRPr lang="en-US" dirty="0"/>
          </a:p>
        </p:txBody>
      </p:sp>
      <p:cxnSp>
        <p:nvCxnSpPr>
          <p:cNvPr id="30" name="Elbow Connector 29"/>
          <p:cNvCxnSpPr>
            <a:stCxn id="5" idx="3"/>
            <a:endCxn id="23" idx="3"/>
          </p:cNvCxnSpPr>
          <p:nvPr/>
        </p:nvCxnSpPr>
        <p:spPr>
          <a:xfrm flipH="1" flipV="1">
            <a:off x="5486400" y="1905000"/>
            <a:ext cx="2743200" cy="3581400"/>
          </a:xfrm>
          <a:prstGeom prst="bentConnector3">
            <a:avLst>
              <a:gd name="adj1" fmla="val -8333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4" idx="1"/>
            <a:endCxn id="23" idx="1"/>
          </p:cNvCxnSpPr>
          <p:nvPr/>
        </p:nvCxnSpPr>
        <p:spPr>
          <a:xfrm rot="10800000" flipH="1">
            <a:off x="914400" y="1905000"/>
            <a:ext cx="2743200" cy="3581400"/>
          </a:xfrm>
          <a:prstGeom prst="bentConnector3">
            <a:avLst>
              <a:gd name="adj1" fmla="val -8333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294277" y="3733799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accelerometer.h</a:t>
            </a:r>
            <a:endParaRPr lang="en-US" dirty="0"/>
          </a:p>
        </p:txBody>
      </p:sp>
      <p:sp>
        <p:nvSpPr>
          <p:cNvPr id="50" name="Right Arrow 49"/>
          <p:cNvSpPr/>
          <p:nvPr/>
        </p:nvSpPr>
        <p:spPr>
          <a:xfrm rot="10800000">
            <a:off x="5638800" y="1588083"/>
            <a:ext cx="43389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2685026">
            <a:off x="4833770" y="3684698"/>
            <a:ext cx="43389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7954832">
            <a:off x="3714639" y="3684698"/>
            <a:ext cx="43389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Elbow Connector 53"/>
          <p:cNvCxnSpPr>
            <a:stCxn id="46" idx="1"/>
            <a:endCxn id="9" idx="3"/>
          </p:cNvCxnSpPr>
          <p:nvPr/>
        </p:nvCxnSpPr>
        <p:spPr>
          <a:xfrm rot="10800000" flipV="1">
            <a:off x="3700631" y="4190998"/>
            <a:ext cx="1593646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ight Arrow 63"/>
          <p:cNvSpPr/>
          <p:nvPr/>
        </p:nvSpPr>
        <p:spPr>
          <a:xfrm rot="13224516">
            <a:off x="2869154" y="5861215"/>
            <a:ext cx="43389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19142833">
            <a:off x="5877566" y="5861214"/>
            <a:ext cx="43389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3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vs.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Initialization</a:t>
            </a:r>
          </a:p>
          <a:p>
            <a:r>
              <a:rPr lang="en-US" dirty="0" smtClean="0"/>
              <a:t>Functions</a:t>
            </a:r>
            <a:endParaRPr lang="en-US" dirty="0"/>
          </a:p>
          <a:p>
            <a:r>
              <a:rPr lang="en-US" dirty="0" smtClean="0"/>
              <a:t>Algorithm Selection</a:t>
            </a:r>
          </a:p>
          <a:p>
            <a:r>
              <a:rPr lang="en-US" dirty="0"/>
              <a:t>Tasks</a:t>
            </a:r>
          </a:p>
          <a:p>
            <a:r>
              <a:rPr lang="en-US" dirty="0" smtClean="0"/>
              <a:t>Wait </a:t>
            </a:r>
            <a:r>
              <a:rPr lang="en-US" dirty="0"/>
              <a:t>For Start</a:t>
            </a:r>
          </a:p>
          <a:p>
            <a:r>
              <a:rPr lang="en-US" dirty="0"/>
              <a:t>Infinite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Process </a:t>
            </a:r>
            <a:r>
              <a:rPr lang="en-US" u="sng" dirty="0" smtClean="0"/>
              <a:t>Sensor</a:t>
            </a:r>
            <a:r>
              <a:rPr lang="en-US" dirty="0" smtClean="0"/>
              <a:t> Input</a:t>
            </a:r>
          </a:p>
          <a:p>
            <a:pPr lvl="1"/>
            <a:r>
              <a:rPr lang="en-US" dirty="0" smtClean="0"/>
              <a:t>Drive </a:t>
            </a:r>
            <a:r>
              <a:rPr lang="en-US" dirty="0"/>
              <a:t>Motors</a:t>
            </a:r>
          </a:p>
          <a:p>
            <a:pPr lvl="1"/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14800" y="1600199"/>
            <a:ext cx="45720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Initialization</a:t>
            </a:r>
          </a:p>
          <a:p>
            <a:r>
              <a:rPr lang="en-US" dirty="0"/>
              <a:t>Functions</a:t>
            </a:r>
          </a:p>
          <a:p>
            <a:r>
              <a:rPr lang="en-US" strike="sngStrike" dirty="0" smtClean="0"/>
              <a:t>Algorithm Selection</a:t>
            </a:r>
          </a:p>
          <a:p>
            <a:r>
              <a:rPr lang="en-US" dirty="0"/>
              <a:t>Tasks</a:t>
            </a:r>
          </a:p>
          <a:p>
            <a:r>
              <a:rPr lang="en-US" dirty="0" smtClean="0"/>
              <a:t>Wait For Start</a:t>
            </a:r>
          </a:p>
          <a:p>
            <a:r>
              <a:rPr lang="en-US" dirty="0" smtClean="0"/>
              <a:t>Infinite Loop</a:t>
            </a:r>
          </a:p>
          <a:p>
            <a:pPr marL="457200" lvl="1"/>
            <a:r>
              <a:rPr lang="en-US" dirty="0" smtClean="0"/>
              <a:t>Process </a:t>
            </a:r>
            <a:r>
              <a:rPr lang="en-US" u="sng" dirty="0" smtClean="0"/>
              <a:t>Joystick</a:t>
            </a:r>
            <a:r>
              <a:rPr lang="en-US" dirty="0" smtClean="0"/>
              <a:t> &amp; Sensor Input</a:t>
            </a:r>
          </a:p>
          <a:p>
            <a:pPr marL="457200" lvl="1"/>
            <a:r>
              <a:rPr lang="en-US" dirty="0" smtClean="0"/>
              <a:t>Drive Motors</a:t>
            </a:r>
          </a:p>
          <a:p>
            <a:pPr marL="457200" lvl="1"/>
            <a:r>
              <a:rPr lang="en-US" dirty="0" smtClean="0"/>
              <a:t>Etc.</a:t>
            </a:r>
          </a:p>
          <a:p>
            <a:pPr marL="457200" lvl="1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7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Brick</a:t>
            </a:r>
          </a:p>
          <a:p>
            <a:pPr lvl="1"/>
            <a:r>
              <a:rPr lang="en-US" dirty="0" err="1" smtClean="0"/>
              <a:t>nNxtExitClicks</a:t>
            </a:r>
            <a:endParaRPr lang="en-US" dirty="0" smtClean="0"/>
          </a:p>
          <a:p>
            <a:pPr lvl="1"/>
            <a:r>
              <a:rPr lang="en-US" dirty="0" err="1" smtClean="0"/>
              <a:t>nPowerDownDelayMinutes</a:t>
            </a:r>
            <a:endParaRPr lang="en-US" dirty="0" smtClean="0"/>
          </a:p>
          <a:p>
            <a:pPr lvl="1"/>
            <a:r>
              <a:rPr lang="en-US" dirty="0" err="1" smtClean="0"/>
              <a:t>disableDiagnosticsDisplay</a:t>
            </a:r>
            <a:r>
              <a:rPr lang="en-US" dirty="0" smtClean="0"/>
              <a:t> (i.e. </a:t>
            </a:r>
            <a:r>
              <a:rPr lang="en-US" dirty="0" err="1" smtClean="0"/>
              <a:t>bDisplayDiagnostics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Reset motor encoders</a:t>
            </a:r>
          </a:p>
          <a:p>
            <a:r>
              <a:rPr lang="en-US" dirty="0" smtClean="0"/>
              <a:t>Motors</a:t>
            </a:r>
          </a:p>
          <a:p>
            <a:pPr lvl="1"/>
            <a:r>
              <a:rPr lang="en-US" dirty="0" err="1" smtClean="0"/>
              <a:t>bFloatDuringInactiveMotorPWM</a:t>
            </a:r>
            <a:endParaRPr lang="en-US" dirty="0" smtClean="0"/>
          </a:p>
          <a:p>
            <a:pPr lvl="1"/>
            <a:r>
              <a:rPr lang="en-US" dirty="0" err="1" smtClean="0"/>
              <a:t>bMotorReflected</a:t>
            </a:r>
            <a:r>
              <a:rPr lang="en-US" dirty="0" smtClean="0"/>
              <a:t> (discussion only, no example)</a:t>
            </a:r>
          </a:p>
          <a:p>
            <a:r>
              <a:rPr lang="en-US" dirty="0" smtClean="0"/>
              <a:t>Servos</a:t>
            </a:r>
          </a:p>
          <a:p>
            <a:pPr lvl="1"/>
            <a:r>
              <a:rPr lang="en-US" dirty="0" smtClean="0"/>
              <a:t>servo and </a:t>
            </a:r>
            <a:r>
              <a:rPr lang="en-US" dirty="0" err="1" smtClean="0"/>
              <a:t>servoTarget</a:t>
            </a:r>
            <a:r>
              <a:rPr lang="en-US" dirty="0" smtClean="0"/>
              <a:t> are equivalent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419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initializeRobot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InitializeRobot</a:t>
            </a:r>
            <a:r>
              <a:rPr lang="en-US" dirty="0" smtClean="0"/>
              <a:t> is a function provided in the </a:t>
            </a:r>
            <a:r>
              <a:rPr lang="en-US" dirty="0" err="1" smtClean="0"/>
              <a:t>RobotC</a:t>
            </a:r>
            <a:r>
              <a:rPr lang="en-US" dirty="0" smtClean="0"/>
              <a:t> template (File | New | Autonomous Template or </a:t>
            </a:r>
            <a:r>
              <a:rPr lang="en-US" dirty="0"/>
              <a:t>File | New | </a:t>
            </a:r>
            <a:r>
              <a:rPr lang="en-US" dirty="0" smtClean="0"/>
              <a:t>User Control Template).</a:t>
            </a:r>
            <a:endParaRPr lang="en-US" dirty="0"/>
          </a:p>
          <a:p>
            <a:r>
              <a:rPr lang="en-US" dirty="0" smtClean="0"/>
              <a:t>It is an example of an in-file function.</a:t>
            </a:r>
          </a:p>
          <a:p>
            <a:r>
              <a:rPr lang="en-US" dirty="0" smtClean="0"/>
              <a:t>It has no return value; it accepts no parameters.</a:t>
            </a:r>
          </a:p>
          <a:p>
            <a:r>
              <a:rPr lang="en-US" dirty="0" smtClean="0"/>
              <a:t>It is called by task main.</a:t>
            </a:r>
          </a:p>
          <a:p>
            <a:r>
              <a:rPr lang="en-US" dirty="0" err="1" smtClean="0"/>
              <a:t>initializeRobot</a:t>
            </a:r>
            <a:r>
              <a:rPr lang="en-US" dirty="0" smtClean="0"/>
              <a:t> has been renamed ‘</a:t>
            </a:r>
            <a:r>
              <a:rPr lang="en-US" dirty="0" err="1" smtClean="0"/>
              <a:t>initialize_autonomous</a:t>
            </a:r>
            <a:r>
              <a:rPr lang="en-US" dirty="0" smtClean="0"/>
              <a:t>’ in the autonomous template and ‘</a:t>
            </a:r>
            <a:r>
              <a:rPr lang="en-US" dirty="0" err="1" smtClean="0"/>
              <a:t>initialize_manual</a:t>
            </a:r>
            <a:r>
              <a:rPr lang="en-US" dirty="0" smtClean="0"/>
              <a:t>’ in the manual template for the sake of this presentation.</a:t>
            </a:r>
          </a:p>
          <a:p>
            <a:r>
              <a:rPr lang="en-US" dirty="0" smtClean="0"/>
              <a:t>By default, it does nothing.  Useful, huh?  Well after you add some code to it, it will be.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13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3993</TotalTime>
  <Words>2403</Words>
  <Application>Microsoft Office PowerPoint</Application>
  <PresentationFormat>On-screen Show (4:3)</PresentationFormat>
  <Paragraphs>229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RobotC Advanced Concepts</vt:lpstr>
      <vt:lpstr>Topics</vt:lpstr>
      <vt:lpstr>Variable Types</vt:lpstr>
      <vt:lpstr>ASCII Table</vt:lpstr>
      <vt:lpstr>Conditional Statements</vt:lpstr>
      <vt:lpstr>Source Code Structure</vt:lpstr>
      <vt:lpstr>Autonomous vs. Manual</vt:lpstr>
      <vt:lpstr>Initialization</vt:lpstr>
      <vt:lpstr>initializeRobot</vt:lpstr>
      <vt:lpstr>bDisplayDiagnostics</vt:lpstr>
      <vt:lpstr>nNxtExitClicks</vt:lpstr>
      <vt:lpstr>nPowerDownDelayMinutes</vt:lpstr>
      <vt:lpstr>bFloatDuringInactiveMotorPWM</vt:lpstr>
      <vt:lpstr>bMotorReflected</vt:lpstr>
      <vt:lpstr>Functions</vt:lpstr>
      <vt:lpstr>Algorithm Selection</vt:lpstr>
      <vt:lpstr>NXT Buttons</vt:lpstr>
      <vt:lpstr>Sensors (An Accelerometer Example)</vt:lpstr>
      <vt:lpstr>Sensor Pragmas</vt:lpstr>
      <vt:lpstr>Tasks</vt:lpstr>
      <vt:lpstr>waitForStart</vt:lpstr>
      <vt:lpstr>The Infinite Loop</vt:lpstr>
      <vt:lpstr>Processing Joystick Controller Joysticks</vt:lpstr>
      <vt:lpstr>Processing Joystick Controller Buttons</vt:lpstr>
      <vt:lpstr>Processing Sensor Data</vt:lpstr>
      <vt:lpstr>References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</dc:creator>
  <cp:lastModifiedBy>M. Lydean R. Spangler</cp:lastModifiedBy>
  <cp:revision>182</cp:revision>
  <dcterms:created xsi:type="dcterms:W3CDTF">2012-10-02T22:20:40Z</dcterms:created>
  <dcterms:modified xsi:type="dcterms:W3CDTF">2013-09-07T00:59:34Z</dcterms:modified>
</cp:coreProperties>
</file>