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77" r:id="rId5"/>
    <p:sldId id="282" r:id="rId6"/>
    <p:sldId id="259" r:id="rId7"/>
    <p:sldId id="283" r:id="rId8"/>
    <p:sldId id="284" r:id="rId9"/>
    <p:sldId id="285" r:id="rId10"/>
    <p:sldId id="286" r:id="rId11"/>
    <p:sldId id="287" r:id="rId12"/>
    <p:sldId id="264" r:id="rId13"/>
    <p:sldId id="268" r:id="rId14"/>
    <p:sldId id="260" r:id="rId15"/>
    <p:sldId id="263" r:id="rId16"/>
    <p:sldId id="280" r:id="rId17"/>
    <p:sldId id="261" r:id="rId18"/>
    <p:sldId id="281" r:id="rId19"/>
    <p:sldId id="279" r:id="rId20"/>
    <p:sldId id="267" r:id="rId21"/>
    <p:sldId id="258" r:id="rId22"/>
    <p:sldId id="262" r:id="rId23"/>
    <p:sldId id="257" r:id="rId24"/>
    <p:sldId id="272" r:id="rId25"/>
    <p:sldId id="278" r:id="rId26"/>
    <p:sldId id="27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varScale="1">
        <p:scale>
          <a:sx n="69" d="100"/>
          <a:sy n="69" d="100"/>
        </p:scale>
        <p:origin x="-516" y="-96"/>
      </p:cViewPr>
      <p:guideLst>
        <p:guide orient="horz" pos="2160"/>
        <p:guide pos="2880"/>
      </p:guideLst>
    </p:cSldViewPr>
  </p:slideViewPr>
  <p:notesTextViewPr>
    <p:cViewPr>
      <p:scale>
        <a:sx n="1" d="1"/>
        <a:sy n="1" d="1"/>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DC5B1-9A3E-402D-B8F9-C5A1F1B42E82}"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87397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DC5B1-9A3E-402D-B8F9-C5A1F1B42E82}"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70755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DC5B1-9A3E-402D-B8F9-C5A1F1B42E82}"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286268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DC5B1-9A3E-402D-B8F9-C5A1F1B42E82}"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334794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DC5B1-9A3E-402D-B8F9-C5A1F1B42E82}"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24246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DC5B1-9A3E-402D-B8F9-C5A1F1B42E82}"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03124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DC5B1-9A3E-402D-B8F9-C5A1F1B42E82}" type="datetimeFigureOut">
              <a:rPr lang="en-US" smtClean="0"/>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281798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DC5B1-9A3E-402D-B8F9-C5A1F1B42E82}" type="datetimeFigureOut">
              <a:rPr lang="en-US" smtClean="0"/>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26932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DC5B1-9A3E-402D-B8F9-C5A1F1B42E82}" type="datetimeFigureOut">
              <a:rPr lang="en-US" smtClean="0"/>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08174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C5B1-9A3E-402D-B8F9-C5A1F1B42E82}"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28354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C5B1-9A3E-402D-B8F9-C5A1F1B42E82}"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E17E5-49FA-43E7-B08F-EA2055D11988}" type="slidenum">
              <a:rPr lang="en-US" smtClean="0"/>
              <a:t>‹#›</a:t>
            </a:fld>
            <a:endParaRPr lang="en-US"/>
          </a:p>
        </p:txBody>
      </p:sp>
    </p:spTree>
    <p:extLst>
      <p:ext uri="{BB962C8B-B14F-4D97-AF65-F5344CB8AC3E}">
        <p14:creationId xmlns:p14="http://schemas.microsoft.com/office/powerpoint/2010/main" val="181697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C5B1-9A3E-402D-B8F9-C5A1F1B42E82}" type="datetimeFigureOut">
              <a:rPr lang="en-US" smtClean="0"/>
              <a:t>10/4/2012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17E5-49FA-43E7-B08F-EA2055D11988}" type="slidenum">
              <a:rPr lang="en-US" smtClean="0"/>
              <a:t>‹#›</a:t>
            </a:fld>
            <a:endParaRPr lang="en-US"/>
          </a:p>
        </p:txBody>
      </p:sp>
    </p:spTree>
    <p:extLst>
      <p:ext uri="{BB962C8B-B14F-4D97-AF65-F5344CB8AC3E}">
        <p14:creationId xmlns:p14="http://schemas.microsoft.com/office/powerpoint/2010/main" val="4002774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tcquestions@ssirobotics.the-spanglers.net" TargetMode="External"/><Relationship Id="rId2" Type="http://schemas.openxmlformats.org/officeDocument/2006/relationships/hyperlink" Target="http://www.ssirobotics.the-spanglers.net/Programm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arts.ftcrobots.com/ImagePopup.aspx?reftype=1&amp;refid=6363&amp;defimg=9393&amp;pop=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sfirst.org/uploadedFiles/Community/FTC/Team_Resources/IRSeekerV2characteristicsR2-rev3.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772400" cy="1470025"/>
          </a:xfrm>
        </p:spPr>
        <p:txBody>
          <a:bodyPr/>
          <a:lstStyle/>
          <a:p>
            <a:r>
              <a:rPr lang="en-US" dirty="0" err="1" smtClean="0"/>
              <a:t>RobotC</a:t>
            </a:r>
            <a:r>
              <a:rPr lang="en-US" dirty="0" smtClean="0"/>
              <a:t> </a:t>
            </a:r>
            <a:r>
              <a:rPr lang="en-US" dirty="0" smtClean="0"/>
              <a:t>Basics</a:t>
            </a:r>
            <a:endParaRPr lang="en-US" dirty="0"/>
          </a:p>
        </p:txBody>
      </p:sp>
      <p:sp>
        <p:nvSpPr>
          <p:cNvPr id="3" name="Subtitle 2"/>
          <p:cNvSpPr>
            <a:spLocks noGrp="1"/>
          </p:cNvSpPr>
          <p:nvPr>
            <p:ph type="subTitle" idx="1"/>
          </p:nvPr>
        </p:nvSpPr>
        <p:spPr>
          <a:xfrm>
            <a:off x="609600" y="3810000"/>
            <a:ext cx="5715000" cy="1752600"/>
          </a:xfrm>
        </p:spPr>
        <p:txBody>
          <a:bodyPr>
            <a:normAutofit fontScale="85000" lnSpcReduction="20000"/>
          </a:bodyPr>
          <a:lstStyle/>
          <a:p>
            <a:pPr>
              <a:lnSpc>
                <a:spcPct val="80000"/>
              </a:lnSpc>
            </a:pPr>
            <a:r>
              <a:rPr lang="en-US" dirty="0"/>
              <a:t>FTC Team 2843</a:t>
            </a:r>
          </a:p>
          <a:p>
            <a:pPr>
              <a:lnSpc>
                <a:spcPct val="80000"/>
              </a:lnSpc>
            </a:pPr>
            <a:r>
              <a:rPr lang="en-US" dirty="0"/>
              <a:t>SSI Robotics</a:t>
            </a:r>
          </a:p>
          <a:p>
            <a:pPr>
              <a:lnSpc>
                <a:spcPct val="80000"/>
              </a:lnSpc>
            </a:pPr>
            <a:endParaRPr lang="en-US" dirty="0"/>
          </a:p>
          <a:p>
            <a:pPr>
              <a:lnSpc>
                <a:spcPct val="80000"/>
              </a:lnSpc>
            </a:pPr>
            <a:r>
              <a:rPr lang="en-US" dirty="0" smtClean="0"/>
              <a:t>October 6, 2012</a:t>
            </a:r>
            <a:endParaRPr lang="en-US" dirty="0"/>
          </a:p>
          <a:p>
            <a:pPr>
              <a:lnSpc>
                <a:spcPct val="80000"/>
              </a:lnSpc>
            </a:pPr>
            <a:r>
              <a:rPr lang="en-US" dirty="0"/>
              <a:t>Capitol College FTC </a:t>
            </a:r>
            <a:r>
              <a:rPr lang="en-US" dirty="0" smtClean="0"/>
              <a:t>Workshop</a:t>
            </a:r>
            <a:endParaRPr lang="en-US" dirty="0"/>
          </a:p>
          <a:p>
            <a:endParaRPr lang="en-US" dirty="0"/>
          </a:p>
        </p:txBody>
      </p:sp>
      <p:pic>
        <p:nvPicPr>
          <p:cNvPr id="4" name="Picture 5" descr="SsiRoboticsLogoNew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143000"/>
            <a:ext cx="3155950" cy="46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67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Configuration</a:t>
            </a:r>
            <a:endParaRPr lang="en-US" dirty="0"/>
          </a:p>
        </p:txBody>
      </p:sp>
      <p:sp>
        <p:nvSpPr>
          <p:cNvPr id="3" name="Content Placeholder 2"/>
          <p:cNvSpPr>
            <a:spLocks noGrp="1"/>
          </p:cNvSpPr>
          <p:nvPr>
            <p:ph idx="1"/>
          </p:nvPr>
        </p:nvSpPr>
        <p:spPr/>
        <p:txBody>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8295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59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10317" r="19682" b="15476"/>
          <a:stretch/>
        </p:blipFill>
        <p:spPr bwMode="auto">
          <a:xfrm>
            <a:off x="533400" y="1219200"/>
            <a:ext cx="7852230" cy="542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Pragmas</a:t>
            </a:r>
            <a:endParaRPr lang="en-US" dirty="0"/>
          </a:p>
        </p:txBody>
      </p:sp>
      <p:sp>
        <p:nvSpPr>
          <p:cNvPr id="3" name="Content Placeholder 2"/>
          <p:cNvSpPr>
            <a:spLocks noGrp="1"/>
          </p:cNvSpPr>
          <p:nvPr>
            <p:ph idx="1"/>
          </p:nvPr>
        </p:nvSpPr>
        <p:spPr/>
        <p:txBody>
          <a:bodyPr/>
          <a:lstStyle/>
          <a:p>
            <a:r>
              <a:rPr lang="en-US" dirty="0" smtClean="0"/>
              <a:t>Configuration Wizard</a:t>
            </a:r>
          </a:p>
          <a:p>
            <a:r>
              <a:rPr lang="en-US" dirty="0" smtClean="0"/>
              <a:t>Motors</a:t>
            </a:r>
          </a:p>
          <a:p>
            <a:r>
              <a:rPr lang="en-US" dirty="0" smtClean="0"/>
              <a:t>Servos</a:t>
            </a:r>
          </a:p>
          <a:p>
            <a:r>
              <a:rPr lang="en-US" dirty="0" smtClean="0"/>
              <a:t>Sensors</a:t>
            </a:r>
          </a:p>
          <a:p>
            <a:r>
              <a:rPr lang="en-US" dirty="0" smtClean="0"/>
              <a:t>Sensor Multiplexor</a:t>
            </a:r>
            <a:endParaRPr lang="en-US" dirty="0"/>
          </a:p>
        </p:txBody>
      </p:sp>
    </p:spTree>
    <p:extLst>
      <p:ext uri="{BB962C8B-B14F-4D97-AF65-F5344CB8AC3E}">
        <p14:creationId xmlns:p14="http://schemas.microsoft.com/office/powerpoint/2010/main" val="238256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Pragmas</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#pragma </a:t>
            </a:r>
            <a:r>
              <a:rPr lang="en-US" sz="1800" dirty="0" err="1"/>
              <a:t>config</a:t>
            </a:r>
            <a:r>
              <a:rPr lang="en-US" sz="1800" dirty="0"/>
              <a:t>(Hubs,  S1, </a:t>
            </a:r>
            <a:r>
              <a:rPr lang="en-US" sz="1800" dirty="0" err="1"/>
              <a:t>HTMotor</a:t>
            </a:r>
            <a:r>
              <a:rPr lang="en-US" sz="1800" dirty="0"/>
              <a:t>,  </a:t>
            </a:r>
            <a:r>
              <a:rPr lang="en-US" sz="1800" dirty="0" err="1" smtClean="0"/>
              <a:t>HTServo</a:t>
            </a:r>
            <a:r>
              <a:rPr lang="en-US" sz="1800" dirty="0" smtClean="0"/>
              <a:t>,  none,  </a:t>
            </a:r>
            <a:r>
              <a:rPr lang="en-US" sz="1800" dirty="0"/>
              <a:t>none)</a:t>
            </a:r>
          </a:p>
          <a:p>
            <a:pPr marL="0" indent="0">
              <a:buNone/>
            </a:pPr>
            <a:r>
              <a:rPr lang="en-US" sz="1800" dirty="0"/>
              <a:t>#pragma </a:t>
            </a:r>
            <a:r>
              <a:rPr lang="en-US" sz="1800" dirty="0" err="1"/>
              <a:t>config</a:t>
            </a:r>
            <a:r>
              <a:rPr lang="en-US" sz="1800" dirty="0"/>
              <a:t>(Sensor, S3,     </a:t>
            </a:r>
            <a:r>
              <a:rPr lang="en-US" sz="1800" dirty="0" err="1"/>
              <a:t>HTSmux</a:t>
            </a:r>
            <a:r>
              <a:rPr lang="en-US" sz="1800" dirty="0"/>
              <a:t>,              </a:t>
            </a:r>
            <a:r>
              <a:rPr lang="en-US" sz="1800" dirty="0" err="1"/>
              <a:t>sensorLowSpeed</a:t>
            </a:r>
            <a:r>
              <a:rPr lang="en-US" sz="1800" dirty="0"/>
              <a:t>)</a:t>
            </a:r>
          </a:p>
          <a:p>
            <a:pPr marL="0" indent="0">
              <a:buNone/>
            </a:pPr>
            <a:r>
              <a:rPr lang="en-US" sz="1800" dirty="0"/>
              <a:t>#pragma </a:t>
            </a:r>
            <a:r>
              <a:rPr lang="en-US" sz="1800" dirty="0" err="1"/>
              <a:t>config</a:t>
            </a:r>
            <a:r>
              <a:rPr lang="en-US" sz="1800" dirty="0"/>
              <a:t>(Motor,  </a:t>
            </a:r>
            <a:r>
              <a:rPr lang="en-US" sz="1800" dirty="0" err="1"/>
              <a:t>motorA</a:t>
            </a:r>
            <a:r>
              <a:rPr lang="en-US" sz="1800" dirty="0"/>
              <a:t>,          </a:t>
            </a:r>
            <a:r>
              <a:rPr lang="en-US" sz="1800" dirty="0" err="1"/>
              <a:t>Didler</a:t>
            </a:r>
            <a:r>
              <a:rPr lang="en-US" sz="1800" dirty="0"/>
              <a:t>,        </a:t>
            </a:r>
            <a:r>
              <a:rPr lang="en-US" sz="1800" dirty="0" err="1"/>
              <a:t>tmotorNormal</a:t>
            </a:r>
            <a:r>
              <a:rPr lang="en-US" sz="1800" dirty="0"/>
              <a:t>, </a:t>
            </a:r>
            <a:r>
              <a:rPr lang="en-US" sz="1800" dirty="0" err="1"/>
              <a:t>openLoop</a:t>
            </a:r>
            <a:r>
              <a:rPr lang="en-US" sz="1800" dirty="0"/>
              <a:t>, encoder)</a:t>
            </a:r>
          </a:p>
          <a:p>
            <a:pPr marL="0" indent="0">
              <a:buNone/>
            </a:pPr>
            <a:r>
              <a:rPr lang="en-US" sz="1800" dirty="0"/>
              <a:t>#pragma </a:t>
            </a:r>
            <a:r>
              <a:rPr lang="en-US" sz="1800" dirty="0" err="1"/>
              <a:t>config</a:t>
            </a:r>
            <a:r>
              <a:rPr lang="en-US" sz="1800" dirty="0"/>
              <a:t>(Motor,  mtr_S1_C1_1,     </a:t>
            </a:r>
            <a:r>
              <a:rPr lang="en-US" sz="1800" dirty="0" err="1"/>
              <a:t>Left_Tread</a:t>
            </a:r>
            <a:r>
              <a:rPr lang="en-US" sz="1800" dirty="0"/>
              <a:t>,    </a:t>
            </a:r>
            <a:r>
              <a:rPr lang="en-US" sz="1800" dirty="0" err="1"/>
              <a:t>tmotorNormal</a:t>
            </a:r>
            <a:r>
              <a:rPr lang="en-US" sz="1800" dirty="0"/>
              <a:t>, </a:t>
            </a:r>
            <a:r>
              <a:rPr lang="en-US" sz="1800" dirty="0" err="1"/>
              <a:t>PIDControl</a:t>
            </a:r>
            <a:r>
              <a:rPr lang="en-US" sz="1800" dirty="0"/>
              <a:t>, reversed, encoder)</a:t>
            </a:r>
          </a:p>
          <a:p>
            <a:pPr marL="0" indent="0">
              <a:buNone/>
            </a:pPr>
            <a:r>
              <a:rPr lang="en-US" sz="1800" dirty="0" smtClean="0"/>
              <a:t>#</a:t>
            </a:r>
            <a:r>
              <a:rPr lang="en-US" sz="1800" dirty="0"/>
              <a:t>pragma </a:t>
            </a:r>
            <a:r>
              <a:rPr lang="en-US" sz="1800" dirty="0" err="1"/>
              <a:t>config</a:t>
            </a:r>
            <a:r>
              <a:rPr lang="en-US" sz="1800" dirty="0"/>
              <a:t>(Servo,  </a:t>
            </a:r>
            <a:r>
              <a:rPr lang="en-US" sz="1800" dirty="0" smtClean="0"/>
              <a:t>srvo_S1_C2_2</a:t>
            </a:r>
            <a:r>
              <a:rPr lang="en-US" sz="1800" dirty="0"/>
              <a:t>,    Lid,                  </a:t>
            </a:r>
            <a:r>
              <a:rPr lang="en-US" sz="1800" dirty="0" err="1"/>
              <a:t>tServoNormal</a:t>
            </a:r>
            <a:r>
              <a:rPr lang="en-US" sz="1800" dirty="0" smtClean="0"/>
              <a:t>)</a:t>
            </a:r>
          </a:p>
          <a:p>
            <a:pPr marL="0" indent="0">
              <a:buNone/>
            </a:pPr>
            <a:r>
              <a:rPr lang="en-US" sz="1800" dirty="0" smtClean="0"/>
              <a:t>//*!!Code automatically generated by 'ROBOTC' configuration wizard               !!*//</a:t>
            </a:r>
          </a:p>
          <a:p>
            <a:endParaRPr lang="en-US" sz="1800" dirty="0"/>
          </a:p>
        </p:txBody>
      </p:sp>
    </p:spTree>
    <p:extLst>
      <p:ext uri="{BB962C8B-B14F-4D97-AF65-F5344CB8AC3E}">
        <p14:creationId xmlns:p14="http://schemas.microsoft.com/office/powerpoint/2010/main" val="112605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Joysticks</a:t>
            </a:r>
            <a:endParaRPr lang="en-US" dirty="0"/>
          </a:p>
        </p:txBody>
      </p:sp>
      <p:sp>
        <p:nvSpPr>
          <p:cNvPr id="3" name="Content Placeholder 2"/>
          <p:cNvSpPr>
            <a:spLocks noGrp="1"/>
          </p:cNvSpPr>
          <p:nvPr>
            <p:ph idx="1"/>
          </p:nvPr>
        </p:nvSpPr>
        <p:spPr/>
        <p:txBody>
          <a:bodyPr/>
          <a:lstStyle/>
          <a:p>
            <a:r>
              <a:rPr lang="en-US" dirty="0" smtClean="0"/>
              <a:t>joy1btn(X), joy2btn(X)</a:t>
            </a:r>
          </a:p>
          <a:p>
            <a:pPr marL="457200" lvl="1" indent="0">
              <a:buNone/>
            </a:pPr>
            <a:r>
              <a:rPr lang="en-US" dirty="0" smtClean="0"/>
              <a:t>Boolean</a:t>
            </a:r>
          </a:p>
          <a:p>
            <a:r>
              <a:rPr lang="en-US" dirty="0" smtClean="0"/>
              <a:t>joystick.joy2_y1</a:t>
            </a:r>
          </a:p>
          <a:p>
            <a:pPr marL="457200" lvl="1" indent="0">
              <a:buNone/>
            </a:pPr>
            <a:r>
              <a:rPr lang="en-US" dirty="0" smtClean="0"/>
              <a:t>+/- </a:t>
            </a:r>
            <a:r>
              <a:rPr lang="en-US" dirty="0" smtClean="0"/>
              <a:t>100</a:t>
            </a:r>
          </a:p>
          <a:p>
            <a:r>
              <a:rPr lang="en-US" dirty="0" smtClean="0"/>
              <a:t>joystick.joy2_TopHat</a:t>
            </a:r>
          </a:p>
          <a:p>
            <a:pPr marL="457200" lvl="1" indent="0">
              <a:buNone/>
            </a:pPr>
            <a:r>
              <a:rPr lang="en-US" dirty="0" smtClean="0"/>
              <a:t>0 to 8</a:t>
            </a:r>
            <a:endParaRPr lang="en-US" dirty="0"/>
          </a:p>
        </p:txBody>
      </p:sp>
    </p:spTree>
    <p:extLst>
      <p:ext uri="{BB962C8B-B14F-4D97-AF65-F5344CB8AC3E}">
        <p14:creationId xmlns:p14="http://schemas.microsoft.com/office/powerpoint/2010/main" val="142501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if(A==B)</a:t>
            </a:r>
          </a:p>
          <a:p>
            <a:pPr marL="0" indent="0">
              <a:buNone/>
            </a:pPr>
            <a:r>
              <a:rPr lang="en-US" dirty="0" smtClean="0"/>
              <a:t>{</a:t>
            </a:r>
          </a:p>
          <a:p>
            <a:pPr marL="0" indent="0">
              <a:buNone/>
            </a:pPr>
            <a:r>
              <a:rPr lang="en-US" dirty="0"/>
              <a:t>	</a:t>
            </a:r>
            <a:r>
              <a:rPr lang="en-US" dirty="0" smtClean="0"/>
              <a:t>//Code Here</a:t>
            </a:r>
          </a:p>
          <a:p>
            <a:pPr marL="0" indent="0">
              <a:buNone/>
            </a:pPr>
            <a:r>
              <a:rPr lang="en-US" dirty="0" smtClean="0"/>
              <a:t>}</a:t>
            </a:r>
          </a:p>
          <a:p>
            <a:pPr marL="0" indent="0">
              <a:buNone/>
            </a:pPr>
            <a:r>
              <a:rPr lang="en-US" dirty="0" smtClean="0"/>
              <a:t>else</a:t>
            </a:r>
          </a:p>
          <a:p>
            <a:pPr marL="0" indent="0">
              <a:buNone/>
            </a:pPr>
            <a:r>
              <a:rPr lang="en-US" dirty="0" smtClean="0"/>
              <a:t>{</a:t>
            </a:r>
          </a:p>
          <a:p>
            <a:pPr marL="0" indent="0">
              <a:buNone/>
            </a:pPr>
            <a:r>
              <a:rPr lang="en-US" dirty="0"/>
              <a:t>	</a:t>
            </a:r>
            <a:r>
              <a:rPr lang="en-US" dirty="0" smtClean="0"/>
              <a:t>//Code here</a:t>
            </a:r>
          </a:p>
          <a:p>
            <a:pPr marL="0" indent="0">
              <a:buNone/>
            </a:pPr>
            <a:r>
              <a:rPr lang="en-US" dirty="0" smtClean="0"/>
              <a:t>}</a:t>
            </a:r>
          </a:p>
          <a:p>
            <a:pPr marL="0" indent="0">
              <a:buNone/>
            </a:pPr>
            <a:endParaRPr lang="en-US" dirty="0" smtClean="0"/>
          </a:p>
          <a:p>
            <a:pPr marL="0" indent="0">
              <a:buNone/>
            </a:pPr>
            <a:r>
              <a:rPr lang="en-US" dirty="0" smtClean="0"/>
              <a:t>while(A==B)</a:t>
            </a:r>
          </a:p>
          <a:p>
            <a:pPr marL="0" indent="0">
              <a:buNone/>
            </a:pPr>
            <a:r>
              <a:rPr lang="en-US" dirty="0" smtClean="0"/>
              <a:t>{</a:t>
            </a:r>
          </a:p>
          <a:p>
            <a:pPr marL="0" indent="0">
              <a:buNone/>
            </a:pPr>
            <a:r>
              <a:rPr lang="en-US" dirty="0" smtClean="0"/>
              <a:t>	//Code Here</a:t>
            </a:r>
          </a:p>
          <a:p>
            <a:pPr marL="0" indent="0">
              <a:buNone/>
            </a:pPr>
            <a:r>
              <a:rPr lang="en-US" dirty="0"/>
              <a:t>}</a:t>
            </a:r>
            <a:endParaRPr lang="en-US" dirty="0" smtClean="0"/>
          </a:p>
          <a:p>
            <a:endParaRPr lang="en-US" dirty="0" smtClean="0"/>
          </a:p>
        </p:txBody>
      </p:sp>
    </p:spTree>
    <p:extLst>
      <p:ext uri="{BB962C8B-B14F-4D97-AF65-F5344CB8AC3E}">
        <p14:creationId xmlns:p14="http://schemas.microsoft.com/office/powerpoint/2010/main" val="178535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Statements</a:t>
            </a:r>
            <a:endParaRPr lang="en-US" dirty="0"/>
          </a:p>
        </p:txBody>
      </p:sp>
      <p:sp>
        <p:nvSpPr>
          <p:cNvPr id="3" name="Content Placeholder 2"/>
          <p:cNvSpPr>
            <a:spLocks noGrp="1"/>
          </p:cNvSpPr>
          <p:nvPr>
            <p:ph idx="1"/>
          </p:nvPr>
        </p:nvSpPr>
        <p:spPr/>
        <p:txBody>
          <a:bodyPr/>
          <a:lstStyle/>
          <a:p>
            <a:r>
              <a:rPr lang="en-US" dirty="0" smtClean="0"/>
              <a:t>A!=B	A Not Equal to B</a:t>
            </a:r>
          </a:p>
          <a:p>
            <a:r>
              <a:rPr lang="en-US" dirty="0" smtClean="0"/>
              <a:t>A==B	A </a:t>
            </a:r>
            <a:r>
              <a:rPr lang="en-US" dirty="0" err="1" smtClean="0"/>
              <a:t>EqualsB</a:t>
            </a:r>
            <a:endParaRPr lang="en-US" dirty="0" smtClean="0"/>
          </a:p>
          <a:p>
            <a:r>
              <a:rPr lang="en-US" dirty="0" smtClean="0"/>
              <a:t>A&lt;B	A less than B</a:t>
            </a:r>
          </a:p>
          <a:p>
            <a:r>
              <a:rPr lang="en-US" dirty="0" smtClean="0"/>
              <a:t>A&lt;=B	A less than OR equal to B</a:t>
            </a:r>
          </a:p>
          <a:p>
            <a:r>
              <a:rPr lang="en-US" dirty="0" smtClean="0"/>
              <a:t>A&gt;B	A greater than B</a:t>
            </a:r>
          </a:p>
          <a:p>
            <a:r>
              <a:rPr lang="en-US" dirty="0" smtClean="0"/>
              <a:t>A&gt;=B	A greater than OR equal to B</a:t>
            </a:r>
            <a:endParaRPr lang="en-US" dirty="0"/>
          </a:p>
        </p:txBody>
      </p:sp>
    </p:spTree>
    <p:extLst>
      <p:ext uri="{BB962C8B-B14F-4D97-AF65-F5344CB8AC3E}">
        <p14:creationId xmlns:p14="http://schemas.microsoft.com/office/powerpoint/2010/main" val="205749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Assigning power:</a:t>
            </a:r>
          </a:p>
          <a:p>
            <a:pPr marL="0" indent="0">
              <a:buNone/>
            </a:pPr>
            <a:r>
              <a:rPr lang="en-US" dirty="0" smtClean="0"/>
              <a:t>motor[</a:t>
            </a:r>
            <a:r>
              <a:rPr lang="en-US" dirty="0" err="1" smtClean="0"/>
              <a:t>RightDriveWheels</a:t>
            </a:r>
            <a:r>
              <a:rPr lang="en-US" dirty="0" smtClean="0"/>
              <a:t>] = X</a:t>
            </a:r>
            <a:r>
              <a:rPr lang="en-US" dirty="0" smtClean="0"/>
              <a:t>;</a:t>
            </a:r>
          </a:p>
          <a:p>
            <a:pPr marL="0" indent="0">
              <a:buNone/>
            </a:pPr>
            <a:r>
              <a:rPr lang="en-US" dirty="0"/>
              <a:t>motor[</a:t>
            </a:r>
            <a:r>
              <a:rPr lang="en-US" dirty="0" err="1"/>
              <a:t>RightDriveWheels</a:t>
            </a:r>
            <a:r>
              <a:rPr lang="en-US" dirty="0"/>
              <a:t>] = </a:t>
            </a:r>
            <a:r>
              <a:rPr lang="en-US" dirty="0" smtClean="0"/>
              <a:t>0;</a:t>
            </a:r>
            <a:endParaRPr lang="en-US" dirty="0"/>
          </a:p>
          <a:p>
            <a:pPr marL="0" indent="0">
              <a:buNone/>
            </a:pPr>
            <a:r>
              <a:rPr lang="en-US" dirty="0" smtClean="0"/>
              <a:t>motor[</a:t>
            </a:r>
            <a:r>
              <a:rPr lang="en-US" dirty="0" err="1" smtClean="0"/>
              <a:t>RightDriveWheels</a:t>
            </a:r>
            <a:r>
              <a:rPr lang="en-US" dirty="0"/>
              <a:t>] = </a:t>
            </a:r>
            <a:r>
              <a:rPr lang="en-US" dirty="0" smtClean="0"/>
              <a:t>-X</a:t>
            </a:r>
            <a:r>
              <a:rPr lang="en-US" dirty="0"/>
              <a:t>;</a:t>
            </a:r>
          </a:p>
          <a:p>
            <a:pPr marL="0" indent="0">
              <a:buNone/>
            </a:pPr>
            <a:endParaRPr lang="en-US" dirty="0"/>
          </a:p>
          <a:p>
            <a:pPr marL="0" indent="0">
              <a:buNone/>
            </a:pPr>
            <a:r>
              <a:rPr lang="en-US" dirty="0" err="1" smtClean="0"/>
              <a:t>Deadzone</a:t>
            </a:r>
            <a:r>
              <a:rPr lang="en-US" dirty="0" smtClean="0"/>
              <a:t>:</a:t>
            </a:r>
          </a:p>
          <a:p>
            <a:pPr marL="0" indent="0">
              <a:buNone/>
            </a:pPr>
            <a:r>
              <a:rPr lang="en-US" dirty="0"/>
              <a:t>if((joystick.joy1_y1*joystick.joy1_y1)&gt;25</a:t>
            </a:r>
            <a:r>
              <a:rPr lang="en-US" dirty="0" smtClean="0"/>
              <a:t>)</a:t>
            </a:r>
          </a:p>
          <a:p>
            <a:pPr marL="0" indent="0">
              <a:buNone/>
            </a:pPr>
            <a:r>
              <a:rPr lang="en-US" dirty="0" smtClean="0"/>
              <a:t>{</a:t>
            </a:r>
          </a:p>
          <a:p>
            <a:pPr marL="0" indent="0">
              <a:buNone/>
            </a:pPr>
            <a:r>
              <a:rPr lang="en-US" dirty="0"/>
              <a:t>	</a:t>
            </a:r>
            <a:r>
              <a:rPr lang="en-US" dirty="0" err="1" smtClean="0"/>
              <a:t>Left_Tread_speed</a:t>
            </a:r>
            <a:r>
              <a:rPr lang="en-US" dirty="0" smtClean="0"/>
              <a:t>=joystick.joy1_y1;</a:t>
            </a:r>
          </a:p>
          <a:p>
            <a:pPr marL="0" indent="0">
              <a:buNone/>
            </a:pPr>
            <a:r>
              <a:rPr lang="en-US" dirty="0" smtClean="0"/>
              <a:t>}</a:t>
            </a:r>
          </a:p>
          <a:p>
            <a:pPr marL="0" indent="0">
              <a:buNone/>
            </a:pPr>
            <a:endParaRPr lang="en-US" dirty="0"/>
          </a:p>
          <a:p>
            <a:pPr marL="0" indent="0">
              <a:buNone/>
            </a:pPr>
            <a:r>
              <a:rPr lang="en-US" dirty="0" smtClean="0"/>
              <a:t>PID: Sometimes a problem</a:t>
            </a:r>
            <a:endParaRPr lang="en-US" dirty="0" smtClean="0"/>
          </a:p>
          <a:p>
            <a:pPr marL="0" indent="0">
              <a:buNone/>
            </a:pPr>
            <a:endParaRPr lang="en-US" dirty="0"/>
          </a:p>
        </p:txBody>
      </p:sp>
    </p:spTree>
    <p:extLst>
      <p:ext uri="{BB962C8B-B14F-4D97-AF65-F5344CB8AC3E}">
        <p14:creationId xmlns:p14="http://schemas.microsoft.com/office/powerpoint/2010/main" val="337307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Servos</a:t>
            </a:r>
            <a:endParaRPr lang="en-US" dirty="0"/>
          </a:p>
        </p:txBody>
      </p:sp>
      <p:sp>
        <p:nvSpPr>
          <p:cNvPr id="3" name="Content Placeholder 2"/>
          <p:cNvSpPr>
            <a:spLocks noGrp="1"/>
          </p:cNvSpPr>
          <p:nvPr>
            <p:ph idx="1"/>
          </p:nvPr>
        </p:nvSpPr>
        <p:spPr/>
        <p:txBody>
          <a:bodyPr/>
          <a:lstStyle/>
          <a:p>
            <a:r>
              <a:rPr lang="en-US" dirty="0" smtClean="0"/>
              <a:t>Continuous</a:t>
            </a:r>
          </a:p>
          <a:p>
            <a:pPr lvl="1"/>
            <a:r>
              <a:rPr lang="en-US" dirty="0"/>
              <a:t>servo[Bucket</a:t>
            </a:r>
            <a:r>
              <a:rPr lang="en-US" dirty="0" smtClean="0"/>
              <a:t>]=X;</a:t>
            </a:r>
          </a:p>
          <a:p>
            <a:pPr lvl="1"/>
            <a:r>
              <a:rPr lang="en-US" dirty="0" smtClean="0"/>
              <a:t>Range: -127/+127</a:t>
            </a:r>
          </a:p>
          <a:p>
            <a:r>
              <a:rPr lang="en-US" dirty="0" smtClean="0"/>
              <a:t>180 degree</a:t>
            </a:r>
          </a:p>
          <a:p>
            <a:pPr lvl="1"/>
            <a:r>
              <a:rPr lang="en-US" dirty="0" smtClean="0"/>
              <a:t>Same as Continuous but assigns position</a:t>
            </a:r>
          </a:p>
          <a:p>
            <a:pPr lvl="1"/>
            <a:r>
              <a:rPr lang="en-US" dirty="0" smtClean="0"/>
              <a:t>Range: 0 to 255</a:t>
            </a:r>
            <a:endParaRPr lang="en-US" dirty="0"/>
          </a:p>
        </p:txBody>
      </p:sp>
    </p:spTree>
    <p:extLst>
      <p:ext uri="{BB962C8B-B14F-4D97-AF65-F5344CB8AC3E}">
        <p14:creationId xmlns:p14="http://schemas.microsoft.com/office/powerpoint/2010/main" val="1383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RobotC.net</a:t>
            </a:r>
          </a:p>
          <a:p>
            <a:pPr lvl="1"/>
            <a:r>
              <a:rPr lang="en-US" dirty="0" smtClean="0"/>
              <a:t>http</a:t>
            </a:r>
            <a:r>
              <a:rPr lang="en-US" dirty="0"/>
              <a:t>://www.robotc.net/NaturalLanguage</a:t>
            </a:r>
            <a:r>
              <a:rPr lang="en-US" dirty="0" smtClean="0"/>
              <a:t>/</a:t>
            </a:r>
          </a:p>
          <a:p>
            <a:pPr marL="0" indent="0">
              <a:buNone/>
            </a:pPr>
            <a:endParaRPr lang="en-US" dirty="0" smtClean="0"/>
          </a:p>
          <a:p>
            <a:pPr marL="0" indent="0">
              <a:buNone/>
            </a:pPr>
            <a:r>
              <a:rPr lang="en-US" sz="2800" dirty="0"/>
              <a:t>SSI Robotics</a:t>
            </a:r>
          </a:p>
          <a:p>
            <a:pPr lvl="1"/>
            <a:r>
              <a:rPr lang="en-US" sz="2400" dirty="0">
                <a:hlinkClick r:id="rId2"/>
              </a:rPr>
              <a:t>www.ssirobotics.the-spanglers.net/Programming</a:t>
            </a:r>
            <a:endParaRPr lang="en-US" sz="2400" dirty="0"/>
          </a:p>
          <a:p>
            <a:pPr lvl="1"/>
            <a:r>
              <a:rPr lang="en-US" sz="2400" dirty="0">
                <a:hlinkClick r:id="rId3"/>
              </a:rPr>
              <a:t>ftcquestions@ssirobotics.the-spanglers.net</a:t>
            </a:r>
            <a:endParaRPr lang="en-US" sz="2400" dirty="0"/>
          </a:p>
          <a:p>
            <a:pPr marL="0" indent="0">
              <a:buNone/>
            </a:pPr>
            <a:endParaRPr lang="en-US" dirty="0"/>
          </a:p>
        </p:txBody>
      </p:sp>
    </p:spTree>
    <p:extLst>
      <p:ext uri="{BB962C8B-B14F-4D97-AF65-F5344CB8AC3E}">
        <p14:creationId xmlns:p14="http://schemas.microsoft.com/office/powerpoint/2010/main" val="206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Brick</a:t>
            </a:r>
          </a:p>
          <a:p>
            <a:pPr lvl="1"/>
            <a:r>
              <a:rPr lang="en-US" dirty="0" smtClean="0"/>
              <a:t>Sample Setup</a:t>
            </a:r>
          </a:p>
          <a:p>
            <a:r>
              <a:rPr lang="en-US" dirty="0"/>
              <a:t>Template</a:t>
            </a:r>
          </a:p>
          <a:p>
            <a:r>
              <a:rPr lang="en-US" dirty="0"/>
              <a:t>Multi Click Program Cancel</a:t>
            </a:r>
          </a:p>
          <a:p>
            <a:r>
              <a:rPr lang="en-US" dirty="0" smtClean="0"/>
              <a:t>Configuration </a:t>
            </a:r>
            <a:r>
              <a:rPr lang="en-US" dirty="0" smtClean="0"/>
              <a:t>(Pragmas)</a:t>
            </a:r>
          </a:p>
          <a:p>
            <a:r>
              <a:rPr lang="en-US" dirty="0" smtClean="0"/>
              <a:t>Joystick </a:t>
            </a:r>
            <a:r>
              <a:rPr lang="en-US" dirty="0" smtClean="0"/>
              <a:t>Data (get data)</a:t>
            </a:r>
          </a:p>
          <a:p>
            <a:r>
              <a:rPr lang="en-US" dirty="0" smtClean="0"/>
              <a:t>Motor </a:t>
            </a:r>
            <a:r>
              <a:rPr lang="en-US" dirty="0" smtClean="0"/>
              <a:t>Control</a:t>
            </a:r>
          </a:p>
          <a:p>
            <a:r>
              <a:rPr lang="en-US" dirty="0" smtClean="0"/>
              <a:t>Servo Control</a:t>
            </a:r>
            <a:endParaRPr lang="en-US" dirty="0" smtClean="0"/>
          </a:p>
          <a:p>
            <a:r>
              <a:rPr lang="en-US" dirty="0" smtClean="0"/>
              <a:t>Conditional Statements</a:t>
            </a:r>
          </a:p>
        </p:txBody>
      </p:sp>
    </p:spTree>
    <p:extLst>
      <p:ext uri="{BB962C8B-B14F-4D97-AF65-F5344CB8AC3E}">
        <p14:creationId xmlns:p14="http://schemas.microsoft.com/office/powerpoint/2010/main" val="712000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a:t>Functions</a:t>
            </a:r>
          </a:p>
          <a:p>
            <a:pPr lvl="1"/>
            <a:r>
              <a:rPr lang="en-US" dirty="0"/>
              <a:t>Tasks</a:t>
            </a:r>
          </a:p>
          <a:p>
            <a:pPr lvl="1"/>
            <a:r>
              <a:rPr lang="en-US" dirty="0"/>
              <a:t>Waiting (Load Management)</a:t>
            </a:r>
          </a:p>
          <a:p>
            <a:r>
              <a:rPr lang="en-US" dirty="0" smtClean="0"/>
              <a:t>Sensors</a:t>
            </a:r>
            <a:endParaRPr lang="en-US" dirty="0" smtClean="0"/>
          </a:p>
          <a:p>
            <a:pPr lvl="1"/>
            <a:r>
              <a:rPr lang="en-US" dirty="0" smtClean="0"/>
              <a:t>Light</a:t>
            </a:r>
            <a:endParaRPr lang="en-US" dirty="0" smtClean="0"/>
          </a:p>
          <a:p>
            <a:pPr lvl="1"/>
            <a:r>
              <a:rPr lang="en-US" dirty="0" smtClean="0"/>
              <a:t>Gyro</a:t>
            </a:r>
          </a:p>
          <a:p>
            <a:pPr lvl="1"/>
            <a:r>
              <a:rPr lang="en-US" dirty="0" smtClean="0"/>
              <a:t>Sonar</a:t>
            </a:r>
          </a:p>
          <a:p>
            <a:pPr lvl="1"/>
            <a:r>
              <a:rPr lang="en-US" dirty="0" smtClean="0"/>
              <a:t>Encoder</a:t>
            </a:r>
          </a:p>
          <a:p>
            <a:pPr lvl="1"/>
            <a:r>
              <a:rPr lang="en-US" dirty="0" smtClean="0"/>
              <a:t>Touch</a:t>
            </a:r>
          </a:p>
          <a:p>
            <a:pPr lvl="1"/>
            <a:r>
              <a:rPr lang="en-US" dirty="0" smtClean="0"/>
              <a:t>Mux</a:t>
            </a:r>
            <a:endParaRPr lang="en-US" dirty="0"/>
          </a:p>
          <a:p>
            <a:pPr lvl="1"/>
            <a:endParaRPr lang="en-US" dirty="0" smtClean="0"/>
          </a:p>
        </p:txBody>
      </p:sp>
    </p:spTree>
    <p:extLst>
      <p:ext uri="{BB962C8B-B14F-4D97-AF65-F5344CB8AC3E}">
        <p14:creationId xmlns:p14="http://schemas.microsoft.com/office/powerpoint/2010/main" val="422282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err="1" smtClean="0"/>
              <a:t>InitializeRobot</a:t>
            </a:r>
            <a:r>
              <a:rPr lang="en-US" dirty="0" smtClean="0"/>
              <a:t>()</a:t>
            </a:r>
          </a:p>
          <a:p>
            <a:pPr marL="0" indent="0">
              <a:buNone/>
            </a:pPr>
            <a:endParaRPr lang="en-US" dirty="0" smtClean="0"/>
          </a:p>
          <a:p>
            <a:endParaRPr lang="en-US" dirty="0" smtClean="0"/>
          </a:p>
          <a:p>
            <a:r>
              <a:rPr lang="en-US" dirty="0" smtClean="0"/>
              <a:t>Tasks (Multithreading)</a:t>
            </a:r>
          </a:p>
          <a:p>
            <a:pPr lvl="1"/>
            <a:r>
              <a:rPr lang="en-US" dirty="0" smtClean="0"/>
              <a:t>task </a:t>
            </a:r>
            <a:r>
              <a:rPr lang="en-US" dirty="0" err="1" smtClean="0"/>
              <a:t>Arm_Height</a:t>
            </a:r>
            <a:r>
              <a:rPr lang="en-US" dirty="0" smtClean="0"/>
              <a:t>()</a:t>
            </a:r>
            <a:endParaRPr lang="en-US" dirty="0"/>
          </a:p>
          <a:p>
            <a:pPr lvl="1"/>
            <a:r>
              <a:rPr lang="en-US" dirty="0" err="1" smtClean="0"/>
              <a:t>StartTask</a:t>
            </a:r>
            <a:r>
              <a:rPr lang="en-US" dirty="0" smtClean="0"/>
              <a:t>(</a:t>
            </a:r>
            <a:r>
              <a:rPr lang="en-US" dirty="0" err="1" smtClean="0"/>
              <a:t>Arm_Height</a:t>
            </a:r>
            <a:r>
              <a:rPr lang="en-US" dirty="0" smtClean="0"/>
              <a:t>)</a:t>
            </a:r>
          </a:p>
        </p:txBody>
      </p:sp>
    </p:spTree>
    <p:extLst>
      <p:ext uri="{BB962C8B-B14F-4D97-AF65-F5344CB8AC3E}">
        <p14:creationId xmlns:p14="http://schemas.microsoft.com/office/powerpoint/2010/main" val="212346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a:t>
            </a:r>
            <a:endParaRPr lang="en-US" dirty="0"/>
          </a:p>
        </p:txBody>
      </p:sp>
      <p:sp>
        <p:nvSpPr>
          <p:cNvPr id="3" name="Content Placeholder 2"/>
          <p:cNvSpPr>
            <a:spLocks noGrp="1"/>
          </p:cNvSpPr>
          <p:nvPr>
            <p:ph idx="1"/>
          </p:nvPr>
        </p:nvSpPr>
        <p:spPr/>
        <p:txBody>
          <a:bodyPr/>
          <a:lstStyle/>
          <a:p>
            <a:r>
              <a:rPr lang="en-US" dirty="0" smtClean="0"/>
              <a:t>wait10Msec(X)</a:t>
            </a:r>
          </a:p>
          <a:p>
            <a:endParaRPr lang="en-US" dirty="0"/>
          </a:p>
        </p:txBody>
      </p:sp>
    </p:spTree>
    <p:extLst>
      <p:ext uri="{BB962C8B-B14F-4D97-AF65-F5344CB8AC3E}">
        <p14:creationId xmlns:p14="http://schemas.microsoft.com/office/powerpoint/2010/main" val="378795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lstStyle/>
          <a:p>
            <a:r>
              <a:rPr lang="en-US" dirty="0" smtClean="0"/>
              <a:t>Motor Encoder</a:t>
            </a:r>
          </a:p>
          <a:p>
            <a:r>
              <a:rPr lang="en-US" dirty="0"/>
              <a:t>Sensor Mux</a:t>
            </a:r>
          </a:p>
          <a:p>
            <a:r>
              <a:rPr lang="en-US" dirty="0" smtClean="0"/>
              <a:t>Touch </a:t>
            </a:r>
            <a:r>
              <a:rPr lang="en-US" dirty="0"/>
              <a:t>Sensor</a:t>
            </a:r>
          </a:p>
          <a:p>
            <a:r>
              <a:rPr lang="en-US" dirty="0" err="1" smtClean="0"/>
              <a:t>IRSeeker</a:t>
            </a:r>
            <a:endParaRPr lang="en-US" dirty="0"/>
          </a:p>
          <a:p>
            <a:r>
              <a:rPr lang="en-US" dirty="0" smtClean="0"/>
              <a:t>Light </a:t>
            </a:r>
            <a:r>
              <a:rPr lang="en-US" dirty="0" smtClean="0"/>
              <a:t>Sensor</a:t>
            </a:r>
          </a:p>
          <a:p>
            <a:r>
              <a:rPr lang="en-US" dirty="0" smtClean="0"/>
              <a:t>Accelerometer</a:t>
            </a:r>
          </a:p>
        </p:txBody>
      </p:sp>
    </p:spTree>
    <p:extLst>
      <p:ext uri="{BB962C8B-B14F-4D97-AF65-F5344CB8AC3E}">
        <p14:creationId xmlns:p14="http://schemas.microsoft.com/office/powerpoint/2010/main" val="28850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Motor Encoders</a:t>
            </a:r>
          </a:p>
        </p:txBody>
      </p:sp>
      <p:sp>
        <p:nvSpPr>
          <p:cNvPr id="19459" name="Rectangle 3"/>
          <p:cNvSpPr>
            <a:spLocks noGrp="1" noChangeArrowheads="1"/>
          </p:cNvSpPr>
          <p:nvPr>
            <p:ph type="body" idx="1"/>
          </p:nvPr>
        </p:nvSpPr>
        <p:spPr/>
        <p:txBody>
          <a:bodyPr/>
          <a:lstStyle/>
          <a:p>
            <a:pPr>
              <a:lnSpc>
                <a:spcPct val="80000"/>
              </a:lnSpc>
            </a:pPr>
            <a:r>
              <a:rPr lang="en-US" sz="2400"/>
              <a:t>Description</a:t>
            </a:r>
          </a:p>
          <a:p>
            <a:pPr lvl="1">
              <a:lnSpc>
                <a:spcPct val="80000"/>
              </a:lnSpc>
            </a:pPr>
            <a:r>
              <a:rPr lang="en-US" sz="2000"/>
              <a:t>“When installed on the </a:t>
            </a:r>
            <a:r>
              <a:rPr lang="en-US" sz="2000" i="1"/>
              <a:t>TETRIX</a:t>
            </a:r>
            <a:r>
              <a:rPr lang="en-US" sz="2000"/>
              <a:t>™ </a:t>
            </a:r>
            <a:r>
              <a:rPr lang="en-US" sz="2000" i="1"/>
              <a:t>DC Drive Motor</a:t>
            </a:r>
            <a:r>
              <a:rPr lang="en-US" sz="2000"/>
              <a:t>, the </a:t>
            </a:r>
            <a:r>
              <a:rPr lang="en-US" sz="2000" i="1"/>
              <a:t>TETRIX Motor Encoder Pack</a:t>
            </a:r>
            <a:r>
              <a:rPr lang="en-US" sz="2000"/>
              <a:t>, along with the </a:t>
            </a:r>
            <a:r>
              <a:rPr lang="en-US" sz="2000" i="1"/>
              <a:t>HiTechnic DC Motor</a:t>
            </a:r>
            <a:r>
              <a:rPr lang="en-US" sz="2000"/>
              <a:t> </a:t>
            </a:r>
            <a:r>
              <a:rPr lang="en-US" sz="2000" i="1"/>
              <a:t>Controller</a:t>
            </a:r>
            <a:r>
              <a:rPr lang="en-US" sz="2000"/>
              <a:t> interface, enables your robot to move a fixed distance, rotate to a specific position, move at a constant speed, reset encoders, and read encoders using the LEGO® MINDSTORMS® </a:t>
            </a:r>
            <a:r>
              <a:rPr lang="en-US" sz="2000" i="1"/>
              <a:t>Education NXT Software</a:t>
            </a:r>
            <a:r>
              <a:rPr lang="en-US" sz="2000"/>
              <a:t>. The pack includes one </a:t>
            </a:r>
            <a:r>
              <a:rPr lang="en-US" sz="2000" i="1"/>
              <a:t>Motor Shaft Encoder</a:t>
            </a:r>
            <a:r>
              <a:rPr lang="en-US" sz="2000"/>
              <a:t>, one </a:t>
            </a:r>
            <a:r>
              <a:rPr lang="en-US" sz="2000" i="1"/>
              <a:t>Shaft Encoder Cable</a:t>
            </a:r>
            <a:r>
              <a:rPr lang="en-US" sz="2000"/>
              <a:t>, one </a:t>
            </a:r>
            <a:r>
              <a:rPr lang="en-US" sz="2000" i="1"/>
              <a:t>Aluminum Shaft Encoder Set Collar</a:t>
            </a:r>
            <a:r>
              <a:rPr lang="en-US" sz="2000"/>
              <a:t>, and assembly instructions. Also compatible with </a:t>
            </a:r>
            <a:r>
              <a:rPr lang="en-US" sz="2000" i="1"/>
              <a:t>LabVIEW</a:t>
            </a:r>
            <a:r>
              <a:rPr lang="en-US" sz="2000"/>
              <a:t>™ and </a:t>
            </a:r>
            <a:r>
              <a:rPr lang="en-US" sz="2000" i="1"/>
              <a:t>ROBOTC</a:t>
            </a:r>
            <a:r>
              <a:rPr lang="en-US" sz="2000"/>
              <a:t>.”</a:t>
            </a:r>
          </a:p>
          <a:p>
            <a:pPr>
              <a:lnSpc>
                <a:spcPct val="80000"/>
              </a:lnSpc>
            </a:pPr>
            <a:r>
              <a:rPr lang="en-US" sz="2400"/>
              <a:t>Uses-Controlling Axle Rotation and Distance a Robot Moves</a:t>
            </a:r>
          </a:p>
          <a:p>
            <a:pPr>
              <a:lnSpc>
                <a:spcPct val="80000"/>
              </a:lnSpc>
            </a:pPr>
            <a:r>
              <a:rPr lang="en-US" sz="2400"/>
              <a:t>Algorithm Discussion</a:t>
            </a:r>
          </a:p>
          <a:p>
            <a:pPr>
              <a:lnSpc>
                <a:spcPct val="80000"/>
              </a:lnSpc>
            </a:pPr>
            <a:r>
              <a:rPr lang="en-US" sz="2400"/>
              <a:t>Robot Discussion</a:t>
            </a:r>
          </a:p>
          <a:p>
            <a:pPr>
              <a:lnSpc>
                <a:spcPct val="80000"/>
              </a:lnSpc>
            </a:pPr>
            <a:r>
              <a:rPr lang="en-US" sz="2400"/>
              <a:t>Demonstration</a:t>
            </a:r>
          </a:p>
        </p:txBody>
      </p:sp>
      <p:sp>
        <p:nvSpPr>
          <p:cNvPr id="19460" name="Text Box 4"/>
          <p:cNvSpPr txBox="1">
            <a:spLocks noChangeArrowheads="1"/>
          </p:cNvSpPr>
          <p:nvPr/>
        </p:nvSpPr>
        <p:spPr bwMode="auto">
          <a:xfrm>
            <a:off x="152400" y="64008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(Item Description From www.legoeducation.com)</a:t>
            </a:r>
          </a:p>
        </p:txBody>
      </p:sp>
      <p:pic>
        <p:nvPicPr>
          <p:cNvPr id="19462" name="Picture 6" descr="L_TETRIXMotorEncoderP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23812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6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Mux</a:t>
            </a:r>
            <a:endParaRPr lang="en-US" dirty="0"/>
          </a:p>
        </p:txBody>
      </p:sp>
      <p:sp>
        <p:nvSpPr>
          <p:cNvPr id="3" name="Content Placeholder 2"/>
          <p:cNvSpPr>
            <a:spLocks noGrp="1"/>
          </p:cNvSpPr>
          <p:nvPr>
            <p:ph idx="1"/>
          </p:nvPr>
        </p:nvSpPr>
        <p:spPr/>
        <p:txBody>
          <a:bodyPr/>
          <a:lstStyle/>
          <a:p>
            <a:pPr marL="0" indent="0">
              <a:buNone/>
            </a:pPr>
            <a:r>
              <a:rPr lang="en-US" dirty="0"/>
              <a:t> // Initialize the SMUX.</a:t>
            </a:r>
          </a:p>
          <a:p>
            <a:pPr marL="0" indent="0">
              <a:buNone/>
            </a:pPr>
            <a:r>
              <a:rPr lang="en-US" dirty="0"/>
              <a:t>  </a:t>
            </a:r>
            <a:r>
              <a:rPr lang="en-US" dirty="0" err="1"/>
              <a:t>HTSMUXinit</a:t>
            </a:r>
            <a:r>
              <a:rPr lang="en-US" dirty="0"/>
              <a:t>();</a:t>
            </a:r>
          </a:p>
          <a:p>
            <a:pPr marL="0" indent="0">
              <a:buNone/>
            </a:pPr>
            <a:r>
              <a:rPr lang="en-US" dirty="0"/>
              <a:t>  // Tell the SMUX to scan its ports for connected sensors.</a:t>
            </a:r>
          </a:p>
          <a:p>
            <a:pPr marL="0" indent="0">
              <a:buNone/>
            </a:pPr>
            <a:r>
              <a:rPr lang="en-US" dirty="0"/>
              <a:t>  </a:t>
            </a:r>
            <a:r>
              <a:rPr lang="en-US" dirty="0" err="1"/>
              <a:t>HTSMUXscanPorts</a:t>
            </a:r>
            <a:r>
              <a:rPr lang="en-US" dirty="0"/>
              <a:t>(</a:t>
            </a:r>
            <a:r>
              <a:rPr lang="en-US" dirty="0" err="1"/>
              <a:t>HTSmux</a:t>
            </a:r>
            <a:r>
              <a:rPr lang="en-US" dirty="0"/>
              <a:t>);</a:t>
            </a:r>
          </a:p>
          <a:p>
            <a:pPr marL="0" indent="0">
              <a:buNone/>
            </a:pPr>
            <a:r>
              <a:rPr lang="en-US" dirty="0"/>
              <a:t>  wait1Msec(100);</a:t>
            </a:r>
          </a:p>
        </p:txBody>
      </p:sp>
    </p:spTree>
    <p:extLst>
      <p:ext uri="{BB962C8B-B14F-4D97-AF65-F5344CB8AC3E}">
        <p14:creationId xmlns:p14="http://schemas.microsoft.com/office/powerpoint/2010/main" val="86402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Touch Sensor</a:t>
            </a:r>
          </a:p>
        </p:txBody>
      </p:sp>
      <p:sp>
        <p:nvSpPr>
          <p:cNvPr id="11267" name="Rectangle 3"/>
          <p:cNvSpPr>
            <a:spLocks noGrp="1" noChangeArrowheads="1"/>
          </p:cNvSpPr>
          <p:nvPr>
            <p:ph type="body" idx="1"/>
          </p:nvPr>
        </p:nvSpPr>
        <p:spPr/>
        <p:txBody>
          <a:bodyPr/>
          <a:lstStyle/>
          <a:p>
            <a:r>
              <a:rPr lang="en-US" sz="2800"/>
              <a:t>Description</a:t>
            </a:r>
          </a:p>
          <a:p>
            <a:pPr lvl="1"/>
            <a:r>
              <a:rPr lang="en-US" sz="2400"/>
              <a:t>“This touch sensor is very basic and is either on or off, depending on the position of the push button. The </a:t>
            </a:r>
            <a:r>
              <a:rPr lang="en-US" sz="2400" i="1"/>
              <a:t>NXT Touch Sensor</a:t>
            </a:r>
            <a:r>
              <a:rPr lang="en-US" sz="2400"/>
              <a:t> features a hole for an axle in the push button, giving users more options for incorporating the sensor into their designs.”</a:t>
            </a:r>
          </a:p>
          <a:p>
            <a:r>
              <a:rPr lang="en-US" sz="2800"/>
              <a:t>Uses-Detecting Walls, etc.</a:t>
            </a:r>
          </a:p>
          <a:p>
            <a:r>
              <a:rPr lang="en-US" sz="2800"/>
              <a:t>Algorithm Discussion</a:t>
            </a:r>
          </a:p>
          <a:p>
            <a:r>
              <a:rPr lang="en-US" sz="2800"/>
              <a:t>Robot Discussion</a:t>
            </a:r>
          </a:p>
          <a:p>
            <a:r>
              <a:rPr lang="en-US" sz="2800"/>
              <a:t>Demonstration</a:t>
            </a:r>
          </a:p>
          <a:p>
            <a:endParaRPr lang="en-US" sz="2800"/>
          </a:p>
        </p:txBody>
      </p:sp>
      <p:pic>
        <p:nvPicPr>
          <p:cNvPr id="11268" name="Picture 4" descr="Sm_9843Touch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67200"/>
            <a:ext cx="2595563" cy="2284413"/>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152400" y="64770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(Item Description From www.legoeducation.com)</a:t>
            </a:r>
          </a:p>
        </p:txBody>
      </p:sp>
    </p:spTree>
    <p:extLst>
      <p:ext uri="{BB962C8B-B14F-4D97-AF65-F5344CB8AC3E}">
        <p14:creationId xmlns:p14="http://schemas.microsoft.com/office/powerpoint/2010/main" val="1048228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Magnetic Sensor</a:t>
            </a:r>
          </a:p>
        </p:txBody>
      </p:sp>
      <p:sp>
        <p:nvSpPr>
          <p:cNvPr id="22531" name="Rectangle 3"/>
          <p:cNvSpPr>
            <a:spLocks noGrp="1" noChangeArrowheads="1"/>
          </p:cNvSpPr>
          <p:nvPr>
            <p:ph type="body" idx="1"/>
          </p:nvPr>
        </p:nvSpPr>
        <p:spPr/>
        <p:txBody>
          <a:bodyPr/>
          <a:lstStyle/>
          <a:p>
            <a:pPr>
              <a:lnSpc>
                <a:spcPct val="80000"/>
              </a:lnSpc>
            </a:pPr>
            <a:r>
              <a:rPr lang="en-US"/>
              <a:t>Description</a:t>
            </a:r>
          </a:p>
          <a:p>
            <a:pPr lvl="1">
              <a:lnSpc>
                <a:spcPct val="80000"/>
              </a:lnSpc>
            </a:pPr>
            <a:r>
              <a:rPr lang="en-US"/>
              <a:t>“</a:t>
            </a:r>
            <a:r>
              <a:rPr lang="en-US" sz="2000"/>
              <a:t>The </a:t>
            </a:r>
            <a:r>
              <a:rPr lang="en-US" sz="2000" i="1"/>
              <a:t>HiTechnic Magnetic Sensor </a:t>
            </a:r>
            <a:r>
              <a:rPr lang="en-US" sz="2000"/>
              <a:t>will enable you to build robots that can detect magnetic fields. The sensor detects magnetic fields that are present around the front of the sensor in a vertical orientation.</a:t>
            </a:r>
            <a:r>
              <a:rPr lang="en-US"/>
              <a:t>”</a:t>
            </a:r>
          </a:p>
          <a:p>
            <a:pPr>
              <a:lnSpc>
                <a:spcPct val="80000"/>
              </a:lnSpc>
            </a:pPr>
            <a:r>
              <a:rPr lang="en-US"/>
              <a:t>Uses-Detecting Magnetic Sources, etc.</a:t>
            </a:r>
          </a:p>
          <a:p>
            <a:pPr>
              <a:lnSpc>
                <a:spcPct val="80000"/>
              </a:lnSpc>
            </a:pPr>
            <a:r>
              <a:rPr lang="en-US"/>
              <a:t>Algorithm Discussion</a:t>
            </a:r>
          </a:p>
          <a:p>
            <a:pPr>
              <a:lnSpc>
                <a:spcPct val="80000"/>
              </a:lnSpc>
            </a:pPr>
            <a:r>
              <a:rPr lang="en-US"/>
              <a:t>Robot Discussion</a:t>
            </a:r>
          </a:p>
          <a:p>
            <a:pPr lvl="1">
              <a:lnSpc>
                <a:spcPct val="80000"/>
              </a:lnSpc>
            </a:pPr>
            <a:r>
              <a:rPr lang="en-US"/>
              <a:t>Positioning of sensor</a:t>
            </a:r>
          </a:p>
          <a:p>
            <a:pPr>
              <a:lnSpc>
                <a:spcPct val="80000"/>
              </a:lnSpc>
            </a:pPr>
            <a:r>
              <a:rPr lang="en-US"/>
              <a:t>Demonstration</a:t>
            </a:r>
          </a:p>
        </p:txBody>
      </p:sp>
      <p:pic>
        <p:nvPicPr>
          <p:cNvPr id="22536" name="Picture 8" descr="HiTechnic Magnetic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52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IRSeeker</a:t>
            </a:r>
          </a:p>
        </p:txBody>
      </p:sp>
      <p:sp>
        <p:nvSpPr>
          <p:cNvPr id="13315" name="Rectangle 3"/>
          <p:cNvSpPr>
            <a:spLocks noGrp="1" noChangeArrowheads="1"/>
          </p:cNvSpPr>
          <p:nvPr>
            <p:ph type="body" idx="1"/>
          </p:nvPr>
        </p:nvSpPr>
        <p:spPr/>
        <p:txBody>
          <a:bodyPr/>
          <a:lstStyle/>
          <a:p>
            <a:pPr>
              <a:lnSpc>
                <a:spcPct val="80000"/>
              </a:lnSpc>
            </a:pPr>
            <a:r>
              <a:rPr lang="en-US" sz="2000"/>
              <a:t>Description</a:t>
            </a:r>
          </a:p>
          <a:p>
            <a:pPr lvl="1">
              <a:lnSpc>
                <a:spcPct val="80000"/>
              </a:lnSpc>
            </a:pPr>
            <a:r>
              <a:rPr lang="en-US" sz="1800"/>
              <a:t>“</a:t>
            </a:r>
            <a:r>
              <a:rPr lang="en-US" sz="2000"/>
              <a:t>Play robot soccer and zero in on your infrared (IR) beacons with the new and enhanced </a:t>
            </a:r>
            <a:r>
              <a:rPr lang="en-US" sz="2000" i="1"/>
              <a:t>IRSeeker V2</a:t>
            </a:r>
            <a:r>
              <a:rPr lang="en-US" sz="2000"/>
              <a:t> (Version 2). You can use most TV remotes and LEGO® Power Functions remote controls as beacons that the </a:t>
            </a:r>
            <a:r>
              <a:rPr lang="en-US" sz="2000" i="1"/>
              <a:t>IRSeeker V2</a:t>
            </a:r>
            <a:r>
              <a:rPr lang="en-US" sz="2000"/>
              <a:t> will detect. With a specially designed curved lens and five internal detectors, the </a:t>
            </a:r>
            <a:r>
              <a:rPr lang="en-US" sz="2000" i="1"/>
              <a:t>IRSeeker V2</a:t>
            </a:r>
            <a:r>
              <a:rPr lang="en-US" sz="2000"/>
              <a:t> has a 240-degree view, making it perfect for playing robot soccer with the </a:t>
            </a:r>
            <a:r>
              <a:rPr lang="en-US" sz="2000" i="1"/>
              <a:t>Infrared Electronic Ball</a:t>
            </a:r>
            <a:r>
              <a:rPr lang="en-US" sz="2400"/>
              <a:t>.</a:t>
            </a:r>
            <a:r>
              <a:rPr lang="en-US" sz="1800"/>
              <a:t>”</a:t>
            </a:r>
          </a:p>
          <a:p>
            <a:pPr>
              <a:lnSpc>
                <a:spcPct val="80000"/>
              </a:lnSpc>
            </a:pPr>
            <a:r>
              <a:rPr lang="en-US" sz="2000"/>
              <a:t>Uses-Detecting IR Sources, etc.</a:t>
            </a:r>
          </a:p>
          <a:p>
            <a:pPr>
              <a:lnSpc>
                <a:spcPct val="80000"/>
              </a:lnSpc>
            </a:pPr>
            <a:r>
              <a:rPr lang="en-US" sz="2000"/>
              <a:t>Algorithm Discussion</a:t>
            </a:r>
          </a:p>
          <a:p>
            <a:pPr>
              <a:lnSpc>
                <a:spcPct val="80000"/>
              </a:lnSpc>
            </a:pPr>
            <a:r>
              <a:rPr lang="en-US" sz="2000"/>
              <a:t>Robot Discussion</a:t>
            </a:r>
          </a:p>
          <a:p>
            <a:pPr lvl="1">
              <a:lnSpc>
                <a:spcPct val="80000"/>
              </a:lnSpc>
            </a:pPr>
            <a:r>
              <a:rPr lang="en-US" sz="1800"/>
              <a:t>Positioning of sensor</a:t>
            </a:r>
          </a:p>
          <a:p>
            <a:pPr>
              <a:lnSpc>
                <a:spcPct val="80000"/>
              </a:lnSpc>
            </a:pPr>
            <a:r>
              <a:rPr lang="en-US" sz="2000"/>
              <a:t>Demonstration</a:t>
            </a:r>
          </a:p>
          <a:p>
            <a:pPr>
              <a:lnSpc>
                <a:spcPct val="80000"/>
              </a:lnSpc>
            </a:pPr>
            <a:r>
              <a:rPr lang="en-US" sz="1400"/>
              <a:t>IR Seeker Vital Information (PDF file)</a:t>
            </a:r>
          </a:p>
          <a:p>
            <a:pPr lvl="1">
              <a:lnSpc>
                <a:spcPct val="80000"/>
              </a:lnSpc>
            </a:pPr>
            <a:r>
              <a:rPr lang="en-US" sz="1600">
                <a:hlinkClick r:id="rId2"/>
              </a:rPr>
              <a:t>http://www.usfirst.org/uploadedFiles/Community/FTC/Team_Resources/IRSeekerV2characteristicsR2-rev3.pdf</a:t>
            </a:r>
            <a:endParaRPr lang="en-US" sz="1600"/>
          </a:p>
          <a:p>
            <a:pPr lvl="1">
              <a:lnSpc>
                <a:spcPct val="80000"/>
              </a:lnSpc>
            </a:pPr>
            <a:endParaRPr lang="en-US" sz="1200"/>
          </a:p>
          <a:p>
            <a:pPr lvl="1">
              <a:lnSpc>
                <a:spcPct val="80000"/>
              </a:lnSpc>
            </a:pPr>
            <a:endParaRPr lang="en-US" sz="1200"/>
          </a:p>
        </p:txBody>
      </p:sp>
      <p:pic>
        <p:nvPicPr>
          <p:cNvPr id="13316" name="Picture 4" descr="L_HiTechnicIRSeeker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29000"/>
            <a:ext cx="2084388" cy="1825625"/>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152400" y="64770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(Item Description From www.legoeducation.com)</a:t>
            </a:r>
          </a:p>
        </p:txBody>
      </p:sp>
    </p:spTree>
    <p:extLst>
      <p:ext uri="{BB962C8B-B14F-4D97-AF65-F5344CB8AC3E}">
        <p14:creationId xmlns:p14="http://schemas.microsoft.com/office/powerpoint/2010/main" val="2358063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Light Sensor</a:t>
            </a:r>
          </a:p>
        </p:txBody>
      </p:sp>
      <p:sp>
        <p:nvSpPr>
          <p:cNvPr id="10243" name="Rectangle 3"/>
          <p:cNvSpPr>
            <a:spLocks noGrp="1" noChangeArrowheads="1"/>
          </p:cNvSpPr>
          <p:nvPr>
            <p:ph type="body" idx="1"/>
          </p:nvPr>
        </p:nvSpPr>
        <p:spPr/>
        <p:txBody>
          <a:bodyPr/>
          <a:lstStyle/>
          <a:p>
            <a:pPr>
              <a:lnSpc>
                <a:spcPct val="80000"/>
              </a:lnSpc>
            </a:pPr>
            <a:r>
              <a:rPr lang="en-US" sz="2800" dirty="0"/>
              <a:t>Description</a:t>
            </a:r>
          </a:p>
          <a:p>
            <a:pPr lvl="1">
              <a:lnSpc>
                <a:spcPct val="80000"/>
              </a:lnSpc>
            </a:pPr>
            <a:r>
              <a:rPr lang="en-US" sz="2400" dirty="0"/>
              <a:t>“The </a:t>
            </a:r>
            <a:r>
              <a:rPr lang="en-US" sz="2400" i="1" dirty="0"/>
              <a:t>NXT</a:t>
            </a:r>
            <a:r>
              <a:rPr lang="en-US" sz="2400" dirty="0"/>
              <a:t> </a:t>
            </a:r>
            <a:r>
              <a:rPr lang="en-US" sz="2400" i="1" dirty="0"/>
              <a:t>Light Sensor </a:t>
            </a:r>
            <a:r>
              <a:rPr lang="en-US" sz="2400" dirty="0"/>
              <a:t>is sensitive and precise. It reads light intensity from the surrounding environment, as well as the reflection from the infrared transmitter. The LED light source can be turned off for an accurate ambient light reading.”</a:t>
            </a:r>
          </a:p>
          <a:p>
            <a:pPr>
              <a:lnSpc>
                <a:spcPct val="80000"/>
              </a:lnSpc>
            </a:pPr>
            <a:r>
              <a:rPr lang="en-US" sz="2800" dirty="0" smtClean="0"/>
              <a:t>Uses: Detecting </a:t>
            </a:r>
            <a:r>
              <a:rPr lang="en-US" sz="2800" dirty="0"/>
              <a:t>and Following Lines</a:t>
            </a:r>
          </a:p>
          <a:p>
            <a:pPr>
              <a:lnSpc>
                <a:spcPct val="80000"/>
              </a:lnSpc>
            </a:pPr>
            <a:r>
              <a:rPr lang="en-US" sz="2800" dirty="0"/>
              <a:t>Algorithm Discussion</a:t>
            </a:r>
          </a:p>
          <a:p>
            <a:pPr>
              <a:lnSpc>
                <a:spcPct val="80000"/>
              </a:lnSpc>
            </a:pPr>
            <a:r>
              <a:rPr lang="en-US" sz="2800" dirty="0"/>
              <a:t>Robot Discussion</a:t>
            </a:r>
          </a:p>
          <a:p>
            <a:pPr lvl="1">
              <a:lnSpc>
                <a:spcPct val="80000"/>
              </a:lnSpc>
            </a:pPr>
            <a:r>
              <a:rPr lang="en-US" sz="2400" dirty="0"/>
              <a:t>Positioning of sensor</a:t>
            </a:r>
          </a:p>
          <a:p>
            <a:pPr lvl="1">
              <a:lnSpc>
                <a:spcPct val="80000"/>
              </a:lnSpc>
            </a:pPr>
            <a:r>
              <a:rPr lang="en-US" sz="2400" dirty="0"/>
              <a:t>Robot Speed</a:t>
            </a:r>
          </a:p>
          <a:p>
            <a:pPr>
              <a:lnSpc>
                <a:spcPct val="80000"/>
              </a:lnSpc>
            </a:pPr>
            <a:r>
              <a:rPr lang="en-US" sz="2800" dirty="0"/>
              <a:t>Dual Sensor Discussion</a:t>
            </a:r>
          </a:p>
        </p:txBody>
      </p:sp>
      <p:pic>
        <p:nvPicPr>
          <p:cNvPr id="10244" name="Picture 4" descr="L_9844Light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4800"/>
            <a:ext cx="2505075" cy="2284413"/>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152400" y="64770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(Item Description From www.legoeducation.com)</a:t>
            </a:r>
          </a:p>
        </p:txBody>
      </p:sp>
    </p:spTree>
    <p:extLst>
      <p:ext uri="{BB962C8B-B14F-4D97-AF65-F5344CB8AC3E}">
        <p14:creationId xmlns:p14="http://schemas.microsoft.com/office/powerpoint/2010/main" val="1450522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Brick</a:t>
            </a:r>
            <a:endParaRPr lang="en-US" dirty="0"/>
          </a:p>
        </p:txBody>
      </p:sp>
      <p:pic>
        <p:nvPicPr>
          <p:cNvPr id="1026" name="Picture 2" descr="http://www.sutree.com/upload/thumbnails/366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1" y="1447800"/>
            <a:ext cx="686752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9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Setup</a:t>
            </a:r>
            <a:endParaRPr lang="en-US" dirty="0"/>
          </a:p>
        </p:txBody>
      </p:sp>
      <p:pic>
        <p:nvPicPr>
          <p:cNvPr id="2050" name="Picture 2" descr="https://c10645061.ssl.cf2.rackcdn.com/content/extralarge/xl_tetrixusingnx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172200" cy="480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69429" b="69355"/>
          <a:stretch/>
        </p:blipFill>
        <p:spPr bwMode="auto">
          <a:xfrm>
            <a:off x="990600" y="1676400"/>
            <a:ext cx="6096000" cy="361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7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Teleop</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//Pragmas Here</a:t>
            </a:r>
          </a:p>
          <a:p>
            <a:pPr marL="0" indent="0">
              <a:buNone/>
            </a:pPr>
            <a:r>
              <a:rPr lang="en-US" dirty="0" smtClean="0"/>
              <a:t>#include "</a:t>
            </a:r>
            <a:r>
              <a:rPr lang="en-US" dirty="0" err="1" smtClean="0"/>
              <a:t>JoystickDriver.c</a:t>
            </a:r>
            <a:r>
              <a:rPr lang="en-US" dirty="0" smtClean="0"/>
              <a:t>"</a:t>
            </a:r>
          </a:p>
          <a:p>
            <a:pPr marL="0" indent="0">
              <a:buNone/>
            </a:pPr>
            <a:r>
              <a:rPr lang="en-US" dirty="0" smtClean="0"/>
              <a:t>task </a:t>
            </a:r>
            <a:r>
              <a:rPr lang="en-US" dirty="0" smtClean="0"/>
              <a:t>main()</a:t>
            </a:r>
          </a:p>
          <a:p>
            <a:pPr marL="0" indent="0">
              <a:buNone/>
            </a:pPr>
            <a:r>
              <a:rPr lang="en-US" dirty="0" smtClean="0"/>
              <a:t>{</a:t>
            </a:r>
          </a:p>
          <a:p>
            <a:pPr marL="0" indent="0">
              <a:buNone/>
            </a:pPr>
            <a:r>
              <a:rPr lang="en-US" dirty="0" smtClean="0"/>
              <a:t>	</a:t>
            </a:r>
            <a:r>
              <a:rPr lang="en-US" b="1" dirty="0" err="1" smtClean="0">
                <a:solidFill>
                  <a:srgbClr val="FF0000"/>
                </a:solidFill>
              </a:rPr>
              <a:t>nNxtExitClicks</a:t>
            </a:r>
            <a:r>
              <a:rPr lang="en-US" b="1" dirty="0" smtClean="0">
                <a:solidFill>
                  <a:srgbClr val="FF0000"/>
                </a:solidFill>
              </a:rPr>
              <a:t> = 3</a:t>
            </a:r>
            <a:r>
              <a:rPr lang="en-US" b="1" dirty="0" smtClean="0">
                <a:solidFill>
                  <a:srgbClr val="FF0000"/>
                </a:solidFill>
              </a:rPr>
              <a:t>;</a:t>
            </a:r>
            <a:r>
              <a:rPr lang="en-US" dirty="0" smtClean="0"/>
              <a:t>  //This is very important code</a:t>
            </a:r>
            <a:endParaRPr lang="en-US" dirty="0" smtClean="0"/>
          </a:p>
          <a:p>
            <a:pPr marL="0" indent="0">
              <a:buNone/>
            </a:pPr>
            <a:r>
              <a:rPr lang="en-US" dirty="0" smtClean="0"/>
              <a:t>	</a:t>
            </a:r>
            <a:r>
              <a:rPr lang="en-US" dirty="0" err="1" smtClean="0"/>
              <a:t>waitForStart</a:t>
            </a:r>
            <a:r>
              <a:rPr lang="en-US" dirty="0" smtClean="0"/>
              <a:t>();</a:t>
            </a:r>
          </a:p>
          <a:p>
            <a:pPr marL="0" indent="0">
              <a:buNone/>
            </a:pPr>
            <a:r>
              <a:rPr lang="en-US" dirty="0" smtClean="0"/>
              <a:t>	while(true)</a:t>
            </a:r>
          </a:p>
          <a:p>
            <a:pPr marL="0" indent="0">
              <a:buNone/>
            </a:pPr>
            <a:r>
              <a:rPr lang="en-US" dirty="0" smtClean="0"/>
              <a:t>	{</a:t>
            </a:r>
          </a:p>
          <a:p>
            <a:pPr marL="0" indent="0">
              <a:buNone/>
            </a:pPr>
            <a:r>
              <a:rPr lang="en-US" dirty="0"/>
              <a:t>	</a:t>
            </a:r>
            <a:r>
              <a:rPr lang="en-US" dirty="0" smtClean="0"/>
              <a:t>	//Manual Control</a:t>
            </a:r>
          </a:p>
          <a:p>
            <a:pPr marL="0" indent="0">
              <a:buNone/>
            </a:pPr>
            <a:r>
              <a:rPr lang="en-US" b="1" dirty="0">
                <a:solidFill>
                  <a:srgbClr val="FF0000"/>
                </a:solidFill>
              </a:rPr>
              <a:t>	</a:t>
            </a:r>
            <a:r>
              <a:rPr lang="en-US" b="1" dirty="0" smtClean="0">
                <a:solidFill>
                  <a:srgbClr val="FF0000"/>
                </a:solidFill>
              </a:rPr>
              <a:t>	wait10Msec(5</a:t>
            </a:r>
            <a:r>
              <a:rPr lang="en-US" b="1" dirty="0" smtClean="0">
                <a:solidFill>
                  <a:srgbClr val="FF0000"/>
                </a:solidFill>
              </a:rPr>
              <a:t>); </a:t>
            </a:r>
            <a:r>
              <a:rPr lang="en-US" dirty="0" smtClean="0"/>
              <a:t>//Add in some delay</a:t>
            </a:r>
            <a:endParaRPr lang="en-US" b="1" dirty="0" smtClean="0">
              <a:solidFill>
                <a:srgbClr val="FF0000"/>
              </a:solidFill>
            </a:endParaRPr>
          </a:p>
          <a:p>
            <a:pPr marL="0" indent="0">
              <a:buNone/>
            </a:pPr>
            <a:r>
              <a:rPr lang="en-US" dirty="0" smtClean="0"/>
              <a:t>	}</a:t>
            </a:r>
          </a:p>
          <a:p>
            <a:pPr marL="0" indent="0">
              <a:buNone/>
            </a:pPr>
            <a:r>
              <a:rPr lang="en-US" dirty="0"/>
              <a:t>}</a:t>
            </a:r>
          </a:p>
        </p:txBody>
      </p:sp>
    </p:spTree>
    <p:extLst>
      <p:ext uri="{BB962C8B-B14F-4D97-AF65-F5344CB8AC3E}">
        <p14:creationId xmlns:p14="http://schemas.microsoft.com/office/powerpoint/2010/main" val="373150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Wizard</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66" t="-16865" r="70327" b="64088"/>
          <a:stretch/>
        </p:blipFill>
        <p:spPr bwMode="auto">
          <a:xfrm>
            <a:off x="20782" y="381000"/>
            <a:ext cx="6858000" cy="497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5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Motor/Servo Controller</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9921" r="19905" b="15079"/>
          <a:stretch/>
        </p:blipFill>
        <p:spPr bwMode="auto">
          <a:xfrm>
            <a:off x="533400" y="1143000"/>
            <a:ext cx="783771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35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Configuration</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98" y="1394114"/>
            <a:ext cx="78295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2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TotalTime>
  <Words>735</Words>
  <Application>Microsoft Office PowerPoint</Application>
  <PresentationFormat>On-screen Show (4:3)</PresentationFormat>
  <Paragraphs>183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RobotC Basics</vt:lpstr>
      <vt:lpstr>Agenda</vt:lpstr>
      <vt:lpstr>The Brick</vt:lpstr>
      <vt:lpstr>Sample Setup</vt:lpstr>
      <vt:lpstr>Template</vt:lpstr>
      <vt:lpstr>Teleop</vt:lpstr>
      <vt:lpstr>Configuration Wizard</vt:lpstr>
      <vt:lpstr>Motor/Servo Controller</vt:lpstr>
      <vt:lpstr>Motor Configuration</vt:lpstr>
      <vt:lpstr>Servo Configuration</vt:lpstr>
      <vt:lpstr>Sensors</vt:lpstr>
      <vt:lpstr>Pragmas</vt:lpstr>
      <vt:lpstr>Reading Pragmas</vt:lpstr>
      <vt:lpstr>Joysticks</vt:lpstr>
      <vt:lpstr>Conditional Statements</vt:lpstr>
      <vt:lpstr>Comparison Statements</vt:lpstr>
      <vt:lpstr>Motors</vt:lpstr>
      <vt:lpstr>Servos</vt:lpstr>
      <vt:lpstr>References</vt:lpstr>
      <vt:lpstr>Intermediate Agenda</vt:lpstr>
      <vt:lpstr>Functions</vt:lpstr>
      <vt:lpstr>Waiting</vt:lpstr>
      <vt:lpstr>Sensors</vt:lpstr>
      <vt:lpstr>Motor Encoders</vt:lpstr>
      <vt:lpstr>Sensor Mux</vt:lpstr>
      <vt:lpstr>Touch Sensor</vt:lpstr>
      <vt:lpstr>Magnetic Sensor</vt:lpstr>
      <vt:lpstr>IRSeeker</vt:lpstr>
      <vt:lpstr>Light Sensor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dc:creator>
  <cp:lastModifiedBy>Allan</cp:lastModifiedBy>
  <cp:revision>59</cp:revision>
  <dcterms:created xsi:type="dcterms:W3CDTF">2012-10-02T22:20:40Z</dcterms:created>
  <dcterms:modified xsi:type="dcterms:W3CDTF">2012-10-06T14:07:31Z</dcterms:modified>
</cp:coreProperties>
</file>